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77" r:id="rId6"/>
    <p:sldId id="348" r:id="rId7"/>
    <p:sldId id="347" r:id="rId8"/>
    <p:sldId id="349" r:id="rId9"/>
    <p:sldId id="355" r:id="rId10"/>
    <p:sldId id="345" r:id="rId11"/>
    <p:sldId id="351" r:id="rId12"/>
    <p:sldId id="353" r:id="rId13"/>
    <p:sldId id="346" r:id="rId14"/>
    <p:sldId id="340" r:id="rId15"/>
    <p:sldId id="269" r:id="rId16"/>
    <p:sldId id="354" r:id="rId17"/>
    <p:sldId id="3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C049"/>
    <a:srgbClr val="7CC048"/>
    <a:srgbClr val="72C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 autoAdjust="0"/>
  </p:normalViewPr>
  <p:slideViewPr>
    <p:cSldViewPr snapToGrid="0">
      <p:cViewPr varScale="1">
        <p:scale>
          <a:sx n="123" d="100"/>
          <a:sy n="123" d="100"/>
        </p:scale>
        <p:origin x="6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9/8/23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9/8/23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6031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836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925" marR="478790" lvl="1" indent="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None/>
              <a:tabLst>
                <a:tab pos="241300" algn="l"/>
              </a:tabLs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Integrated into the Model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Historical survey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survey collected for this project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As-built data from sewer separation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Atlanta Storm Drain Inventory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CCTV inspection videos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Survey and LiDAR topology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Neighborhood flooding records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Flow monitoring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1946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0813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91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192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" b="12238"/>
          <a:stretch/>
        </p:blipFill>
        <p:spPr>
          <a:xfrm>
            <a:off x="138546" y="138546"/>
            <a:ext cx="10818090" cy="656936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EDCBE8D-BCDE-43F2-9C37-386C3705A5C2}"/>
              </a:ext>
            </a:extLst>
          </p:cNvPr>
          <p:cNvSpPr/>
          <p:nvPr userDrawn="1"/>
        </p:nvSpPr>
        <p:spPr>
          <a:xfrm>
            <a:off x="5277678" y="165965"/>
            <a:ext cx="5676382" cy="6578600"/>
          </a:xfrm>
          <a:prstGeom prst="rect">
            <a:avLst/>
          </a:prstGeom>
          <a:solidFill>
            <a:schemeClr val="tx2">
              <a:lumMod val="75000"/>
              <a:lumOff val="2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C2952E-380C-48F5-9C93-B1EB0713EF3E}"/>
              </a:ext>
            </a:extLst>
          </p:cNvPr>
          <p:cNvSpPr/>
          <p:nvPr userDrawn="1"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rgbClr val="6CC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83424E-B9B3-4D58-988A-26DEDF734F4E}"/>
              </a:ext>
            </a:extLst>
          </p:cNvPr>
          <p:cNvSpPr/>
          <p:nvPr userDrawn="1"/>
        </p:nvSpPr>
        <p:spPr>
          <a:xfrm>
            <a:off x="0" y="0"/>
            <a:ext cx="10954058" cy="152400"/>
          </a:xfrm>
          <a:prstGeom prst="rect">
            <a:avLst/>
          </a:prstGeom>
          <a:solidFill>
            <a:srgbClr val="6CC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32BBED-D126-4DCA-9557-B488A96E405F}"/>
              </a:ext>
            </a:extLst>
          </p:cNvPr>
          <p:cNvSpPr/>
          <p:nvPr userDrawn="1"/>
        </p:nvSpPr>
        <p:spPr>
          <a:xfrm>
            <a:off x="0" y="6721475"/>
            <a:ext cx="10954058" cy="136525"/>
          </a:xfrm>
          <a:prstGeom prst="rect">
            <a:avLst/>
          </a:prstGeom>
          <a:solidFill>
            <a:srgbClr val="6CC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your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12" name="Picture 11" descr="Watershed Resurgens Logo REV 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47" y="479015"/>
            <a:ext cx="2795895" cy="879252"/>
          </a:xfrm>
          <a:prstGeom prst="rect">
            <a:avLst/>
          </a:prstGeom>
          <a:effectLst/>
        </p:spPr>
      </p:pic>
      <p:sp>
        <p:nvSpPr>
          <p:cNvPr id="16" name="TextBox 15"/>
          <p:cNvSpPr txBox="1"/>
          <p:nvPr userDrawn="1"/>
        </p:nvSpPr>
        <p:spPr>
          <a:xfrm>
            <a:off x="5592216" y="1444817"/>
            <a:ext cx="2795895" cy="521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 rtl="0">
              <a:lnSpc>
                <a:spcPct val="110000"/>
              </a:lnSpc>
            </a:pPr>
            <a:r>
              <a:rPr lang="en-US" sz="1600" b="1" i="0" u="none" strike="noStrike" kern="1200" baseline="300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Andre Dickens</a:t>
            </a:r>
            <a:r>
              <a:rPr lang="en-US" sz="1600" b="0" i="0" u="none" strike="noStrike" kern="1200" baseline="300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Mayor</a:t>
            </a:r>
          </a:p>
          <a:p>
            <a:pPr algn="l" rtl="0">
              <a:lnSpc>
                <a:spcPct val="110000"/>
              </a:lnSpc>
            </a:pPr>
            <a:r>
              <a:rPr lang="en-US" sz="1600" b="1" i="0" u="none" strike="noStrike" kern="1200" baseline="300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Mikita K. Browning</a:t>
            </a:r>
            <a:r>
              <a:rPr lang="en-US" sz="1600" b="0" i="0" u="none" strike="noStrike" kern="1200" baseline="300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DWM Commissioner</a:t>
            </a:r>
            <a:endParaRPr lang="en-US" sz="160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63F5F1E-E86C-2EE5-07D7-7FA5493EE0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59787" y="-24653"/>
            <a:ext cx="2044658" cy="204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DCBE8D-BCDE-43F2-9C37-386C3705A5C2}"/>
              </a:ext>
            </a:extLst>
          </p:cNvPr>
          <p:cNvSpPr/>
          <p:nvPr userDrawn="1"/>
        </p:nvSpPr>
        <p:spPr>
          <a:xfrm>
            <a:off x="5277678" y="137160"/>
            <a:ext cx="5676382" cy="6578600"/>
          </a:xfrm>
          <a:prstGeom prst="rect">
            <a:avLst/>
          </a:prstGeom>
          <a:solidFill>
            <a:schemeClr val="tx2">
              <a:lumMod val="75000"/>
              <a:lumOff val="2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FC2C23-C626-4C00-83A4-E40C9C7E8F5A}"/>
              </a:ext>
            </a:extLst>
          </p:cNvPr>
          <p:cNvSpPr/>
          <p:nvPr userDrawn="1"/>
        </p:nvSpPr>
        <p:spPr>
          <a:xfrm>
            <a:off x="5274133" y="0"/>
            <a:ext cx="5676381" cy="136525"/>
          </a:xfrm>
          <a:prstGeom prst="rect">
            <a:avLst/>
          </a:prstGeom>
          <a:solidFill>
            <a:srgbClr val="7CC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FC2C23-C626-4C00-83A4-E40C9C7E8F5A}"/>
              </a:ext>
            </a:extLst>
          </p:cNvPr>
          <p:cNvSpPr/>
          <p:nvPr userDrawn="1"/>
        </p:nvSpPr>
        <p:spPr>
          <a:xfrm>
            <a:off x="5274133" y="6721475"/>
            <a:ext cx="5676381" cy="136525"/>
          </a:xfrm>
          <a:prstGeom prst="rect">
            <a:avLst/>
          </a:prstGeom>
          <a:solidFill>
            <a:srgbClr val="7CC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" name="Picture 3" descr="kisspng-water-stock-photography-desktop-wallpaper-drop-water-splash-5abce6d8153aa5.632439741522329304087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b="11784"/>
          <a:stretch/>
        </p:blipFill>
        <p:spPr>
          <a:xfrm>
            <a:off x="138545" y="-361387"/>
            <a:ext cx="6696363" cy="7077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6954" y="3281826"/>
            <a:ext cx="5085650" cy="1870007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6954" y="5319004"/>
            <a:ext cx="5085650" cy="691666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063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Bullets"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tx2">
                <a:lumMod val="10000"/>
                <a:lumOff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5FC2C23-C626-4C00-83A4-E40C9C7E8F5A}"/>
              </a:ext>
            </a:extLst>
          </p:cNvPr>
          <p:cNvSpPr/>
          <p:nvPr userDrawn="1"/>
        </p:nvSpPr>
        <p:spPr>
          <a:xfrm>
            <a:off x="3835486" y="0"/>
            <a:ext cx="5676381" cy="13652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 b="1">
                <a:solidFill>
                  <a:srgbClr val="000000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40C2B055-E680-DE47-949A-41B3A5A9204A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FC2C23-C626-4C00-83A4-E40C9C7E8F5A}"/>
              </a:ext>
            </a:extLst>
          </p:cNvPr>
          <p:cNvSpPr/>
          <p:nvPr userDrawn="1"/>
        </p:nvSpPr>
        <p:spPr>
          <a:xfrm>
            <a:off x="6523813" y="0"/>
            <a:ext cx="5676381" cy="136525"/>
          </a:xfrm>
          <a:prstGeom prst="rect">
            <a:avLst/>
          </a:prstGeom>
          <a:solidFill>
            <a:srgbClr val="7CC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mage Bullets"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tx2">
                <a:lumMod val="10000"/>
                <a:lumOff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5FC2C23-C626-4C00-83A4-E40C9C7E8F5A}"/>
              </a:ext>
            </a:extLst>
          </p:cNvPr>
          <p:cNvSpPr/>
          <p:nvPr userDrawn="1"/>
        </p:nvSpPr>
        <p:spPr>
          <a:xfrm>
            <a:off x="3835486" y="0"/>
            <a:ext cx="5676381" cy="13652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>
            <a:lvl1pPr>
              <a:defRPr sz="4000" b="1" spc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40C2B055-E680-DE47-949A-41B3A5A9204A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11091633" y="6456363"/>
            <a:ext cx="962795" cy="26433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page </a:t>
            </a:r>
            <a:fld id="{19B51A1E-902D-48AF-9020-955120F399B6}" type="slidenum">
              <a:rPr lang="en-US" i="1" smtClean="0"/>
              <a:pPr/>
              <a:t>‹#›</a:t>
            </a:fld>
            <a:endParaRPr lang="en-US" i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FC2C23-C626-4C00-83A4-E40C9C7E8F5A}"/>
              </a:ext>
            </a:extLst>
          </p:cNvPr>
          <p:cNvSpPr/>
          <p:nvPr userDrawn="1"/>
        </p:nvSpPr>
        <p:spPr>
          <a:xfrm>
            <a:off x="6523813" y="0"/>
            <a:ext cx="5676381" cy="136525"/>
          </a:xfrm>
          <a:prstGeom prst="rect">
            <a:avLst/>
          </a:prstGeom>
          <a:solidFill>
            <a:srgbClr val="7CC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8878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BF466B-33BA-42AC-AFB2-51FC72C2FA45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A5CDF3-277F-457A-90F6-C20C9F0EF716}"/>
              </a:ext>
            </a:extLst>
          </p:cNvPr>
          <p:cNvSpPr/>
          <p:nvPr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09F7B-15BA-44E2-85A9-A5A242FAF0E0}"/>
              </a:ext>
            </a:extLst>
          </p:cNvPr>
          <p:cNvSpPr/>
          <p:nvPr/>
        </p:nvSpPr>
        <p:spPr>
          <a:xfrm rot="5400000">
            <a:off x="8144030" y="2810031"/>
            <a:ext cx="6858000" cy="1237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8A2F97-6D60-46FC-A9F8-936208153882}"/>
              </a:ext>
            </a:extLst>
          </p:cNvPr>
          <p:cNvSpPr/>
          <p:nvPr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0143235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974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633" y="6456363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59A6350-0F83-47AF-AAB7-C5079C20D88A}"/>
              </a:ext>
            </a:extLst>
          </p:cNvPr>
          <p:cNvSpPr txBox="1">
            <a:spLocks/>
          </p:cNvSpPr>
          <p:nvPr/>
        </p:nvSpPr>
        <p:spPr bwMode="black">
          <a:xfrm>
            <a:off x="5563226" y="2305026"/>
            <a:ext cx="5085650" cy="691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756DC13-827A-4DFF-B630-D71BF97684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Thursday, August 31, 2023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75726-DD67-B14B-D3F9-3DB47E702879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5273040" y="2819278"/>
            <a:ext cx="5648960" cy="2037202"/>
          </a:xfrm>
        </p:spPr>
        <p:txBody>
          <a:bodyPr/>
          <a:lstStyle/>
          <a:p>
            <a:pPr algn="ctr"/>
            <a:r>
              <a:rPr lang="en-US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Westview Community</a:t>
            </a:r>
            <a:br>
              <a:rPr lang="en-US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Drainage Study</a:t>
            </a:r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CF6E-9FF3-0DCB-9C05-42E084E3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0143235" cy="808221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B314-B087-683B-27F9-FECF94BFC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300992"/>
            <a:ext cx="10459621" cy="2996441"/>
          </a:xfrm>
        </p:spPr>
        <p:txBody>
          <a:bodyPr/>
          <a:lstStyle/>
          <a:p>
            <a:endParaRPr lang="en-US" sz="2800" b="0" i="1" dirty="0"/>
          </a:p>
          <a:p>
            <a:endParaRPr lang="en-US" sz="2800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F2DE-79D4-F909-E9E5-9A4CC2DD1DAD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19B51A1E-902D-48AF-9020-955120F399B6}" type="slidenum">
              <a:rPr lang="en-US" b="1" i="1" noProof="0" smtClean="0"/>
              <a:pPr/>
              <a:t>10</a:t>
            </a:fld>
            <a:endParaRPr lang="en-US" b="1" i="1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796B11C-113A-4ED7-9F30-4B8FC0434DD1}"/>
              </a:ext>
            </a:extLst>
          </p:cNvPr>
          <p:cNvSpPr txBox="1">
            <a:spLocks/>
          </p:cNvSpPr>
          <p:nvPr/>
        </p:nvSpPr>
        <p:spPr>
          <a:xfrm>
            <a:off x="705460" y="1560567"/>
            <a:ext cx="11182103" cy="4618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</a:rPr>
              <a:t>The model helped identify defects that could not be visually located during previous data collection and modeling efforts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Can determine the magnitude of the defect</a:t>
            </a:r>
          </a:p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</a:rPr>
              <a:t>The model is a </a:t>
            </a:r>
            <a:r>
              <a:rPr lang="en-US" sz="2400" b="1" u="sng" spc="35" dirty="0">
                <a:solidFill>
                  <a:schemeClr val="tx1"/>
                </a:solidFill>
                <a:latin typeface="Century Gothic"/>
              </a:rPr>
              <a:t>new</a:t>
            </a:r>
            <a:r>
              <a:rPr lang="en-US" sz="2400" b="1" spc="35" dirty="0">
                <a:solidFill>
                  <a:schemeClr val="tx1"/>
                </a:solidFill>
                <a:latin typeface="Century Gothic"/>
              </a:rPr>
              <a:t> tool to test various concept solutions to determine the most effective solution or suite of solutions </a:t>
            </a:r>
          </a:p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</a:rPr>
              <a:t>The model has been validated with photos and flow monitoring data which provides confidence that any solutions will be holistic and will not shift the problem somewhere else</a:t>
            </a:r>
          </a:p>
        </p:txBody>
      </p:sp>
    </p:spTree>
    <p:extLst>
      <p:ext uri="{BB962C8B-B14F-4D97-AF65-F5344CB8AC3E}">
        <p14:creationId xmlns:p14="http://schemas.microsoft.com/office/powerpoint/2010/main" val="53151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5CC5-40AA-4335-B985-5365341E7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69472"/>
            <a:ext cx="11159778" cy="576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Path Forward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EF924-52DF-4420-A3D6-26396692C459}"/>
              </a:ext>
            </a:extLst>
          </p:cNvPr>
          <p:cNvSpPr txBox="1"/>
          <p:nvPr/>
        </p:nvSpPr>
        <p:spPr>
          <a:xfrm>
            <a:off x="341226" y="915590"/>
            <a:ext cx="7862550" cy="51296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55600" marR="63373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>
                <a:srgbClr val="00475E"/>
              </a:buClr>
              <a:buSzTx/>
              <a:buFont typeface="Wingdings" pitchFamily="2" charset="2"/>
              <a:buChar char="ü"/>
              <a:tabLst>
                <a:tab pos="241300" algn="l"/>
              </a:tabLst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Phase I – Complete modeling to determine necessary upsizing and locations of structures – </a:t>
            </a: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Summer 2023</a:t>
            </a: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.</a:t>
            </a:r>
          </a:p>
          <a:p>
            <a:pPr marL="355600" marR="128905" lvl="0" indent="-342900" algn="l" defTabSz="914400" rtl="0" eaLnBrk="1" fontAlgn="auto" latinLnBrk="0" hangingPunct="1">
              <a:lnSpc>
                <a:spcPct val="100000"/>
              </a:lnSpc>
              <a:spcBef>
                <a:spcPts val="1295"/>
              </a:spcBef>
              <a:spcAft>
                <a:spcPts val="600"/>
              </a:spcAft>
              <a:buClr>
                <a:srgbClr val="00475E"/>
              </a:buClr>
              <a:buSzTx/>
              <a:buFont typeface="Wingdings" panose="05000000000000000000" pitchFamily="2" charset="2"/>
              <a:buChar char="ü"/>
              <a:tabLst>
                <a:tab pos="241300" algn="l"/>
              </a:tabLst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Phase II – Prioritization of projects – Fall 2023.</a:t>
            </a:r>
          </a:p>
          <a:p>
            <a:pPr marL="355600" marR="128905" lvl="0" indent="-342900" algn="l" defTabSz="914400" rtl="0" eaLnBrk="1" fontAlgn="auto" latinLnBrk="0" hangingPunct="1">
              <a:lnSpc>
                <a:spcPct val="100000"/>
              </a:lnSpc>
              <a:spcBef>
                <a:spcPts val="1295"/>
              </a:spcBef>
              <a:spcAft>
                <a:spcPts val="600"/>
              </a:spcAft>
              <a:buClr>
                <a:srgbClr val="00475E"/>
              </a:buClr>
              <a:buSzTx/>
              <a:buFont typeface="Wingdings" panose="05000000000000000000" pitchFamily="2" charset="2"/>
              <a:buChar char="ü"/>
              <a:tabLst>
                <a:tab pos="241300" algn="l"/>
              </a:tabLst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Construction – Spring 2024 </a:t>
            </a:r>
            <a:r>
              <a:rPr kumimoji="0" lang="en-US" sz="24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may utilize existing contractor to expedite process.</a:t>
            </a:r>
          </a:p>
          <a:p>
            <a:pPr marL="355600" marR="128905" lvl="0" indent="-342900" algn="l" defTabSz="914400" rtl="0" eaLnBrk="1" fontAlgn="auto" latinLnBrk="0" hangingPunct="1">
              <a:lnSpc>
                <a:spcPct val="100000"/>
              </a:lnSpc>
              <a:spcBef>
                <a:spcPts val="1295"/>
              </a:spcBef>
              <a:spcAft>
                <a:spcPts val="600"/>
              </a:spcAft>
              <a:buClr>
                <a:srgbClr val="00475E"/>
              </a:buClr>
              <a:buSzTx/>
              <a:buFont typeface="Wingdings" panose="05000000000000000000" pitchFamily="2" charset="2"/>
              <a:buChar char="ü"/>
              <a:tabLst>
                <a:tab pos="241300" algn="l"/>
              </a:tabLst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Continue to complete proactive maintenance to keep existing structures clear of debris.</a:t>
            </a:r>
          </a:p>
          <a:p>
            <a:pPr marL="355600" marR="128905" lvl="0" indent="-342900" algn="l" defTabSz="914400" rtl="0" eaLnBrk="1" fontAlgn="auto" latinLnBrk="0" hangingPunct="1">
              <a:lnSpc>
                <a:spcPct val="100000"/>
              </a:lnSpc>
              <a:spcBef>
                <a:spcPts val="1295"/>
              </a:spcBef>
              <a:spcAft>
                <a:spcPts val="600"/>
              </a:spcAft>
              <a:buClr>
                <a:srgbClr val="00475E"/>
              </a:buClr>
              <a:buSzTx/>
              <a:buFont typeface="Wingdings" panose="05000000000000000000" pitchFamily="2" charset="2"/>
              <a:buChar char="ü"/>
              <a:tabLst>
                <a:tab pos="241300" algn="l"/>
              </a:tabLst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Actively monitor location during wet weather conditions and address ponding/flooding observed.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78C949-8EFC-4BCD-81EF-063C14BB5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776" y="916533"/>
            <a:ext cx="3767525" cy="2507117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ED1D3EA-9F4E-EF79-BF8D-F104E139D5DB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b="0" noProof="0" dirty="0"/>
              <a:t>page</a:t>
            </a:r>
            <a:r>
              <a:rPr lang="en-US" noProof="0" dirty="0"/>
              <a:t> </a:t>
            </a:r>
            <a:fld id="{19B51A1E-902D-48AF-9020-955120F399B6}" type="slidenum">
              <a:rPr lang="en-US" b="1" i="1" noProof="0" smtClean="0"/>
              <a:pPr/>
              <a:t>11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382172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14F6D83-6BA4-4A15-9FEA-636961FB4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31" y="329495"/>
            <a:ext cx="2976576" cy="9356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00458E-2595-B1F4-DAF1-FC3986DA7CCC}"/>
              </a:ext>
            </a:extLst>
          </p:cNvPr>
          <p:cNvSpPr txBox="1"/>
          <p:nvPr/>
        </p:nvSpPr>
        <p:spPr>
          <a:xfrm>
            <a:off x="6318606" y="3429000"/>
            <a:ext cx="432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Questions or Concerns?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249BEB8-6F1B-0640-332F-2220DDDC9C14}"/>
              </a:ext>
            </a:extLst>
          </p:cNvPr>
          <p:cNvSpPr txBox="1">
            <a:spLocks/>
          </p:cNvSpPr>
          <p:nvPr/>
        </p:nvSpPr>
        <p:spPr>
          <a:xfrm>
            <a:off x="11091633" y="6456363"/>
            <a:ext cx="962795" cy="26433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page </a:t>
            </a:r>
            <a:fld id="{19B51A1E-902D-48AF-9020-955120F399B6}" type="slidenum">
              <a:rPr lang="en-US" sz="1400" b="1" i="1" smtClean="0"/>
              <a:pPr/>
              <a:t>12</a:t>
            </a:fld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171372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CF6E-9FF3-0DCB-9C05-42E084E3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0143235" cy="808221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Historical Blue 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B314-B087-683B-27F9-FECF94BFC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300992"/>
            <a:ext cx="10459621" cy="2996441"/>
          </a:xfrm>
        </p:spPr>
        <p:txBody>
          <a:bodyPr/>
          <a:lstStyle/>
          <a:p>
            <a:endParaRPr lang="en-US" sz="2800" b="0" i="1" dirty="0"/>
          </a:p>
          <a:p>
            <a:endParaRPr lang="en-US" sz="2800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F2DE-79D4-F909-E9E5-9A4CC2DD1DAD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19B51A1E-902D-48AF-9020-955120F399B6}" type="slidenum">
              <a:rPr lang="en-US" b="1" i="1" noProof="0" smtClean="0"/>
              <a:pPr/>
              <a:t>13</a:t>
            </a:fld>
            <a:endParaRPr lang="en-US" b="1" i="1" noProof="0" dirty="0"/>
          </a:p>
        </p:txBody>
      </p:sp>
      <p:pic>
        <p:nvPicPr>
          <p:cNvPr id="8" name="Picture 7" descr="A close-up of a topographical map&#10;&#10;Description automatically generated">
            <a:extLst>
              <a:ext uri="{FF2B5EF4-FFF2-40B4-BE49-F238E27FC236}">
                <a16:creationId xmlns:a16="http://schemas.microsoft.com/office/drawing/2014/main" id="{0B18F80F-CE31-40AE-B77A-9DA560FBB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06" y="472758"/>
            <a:ext cx="5297170" cy="598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75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579390-5EE2-4BEE-90B8-92ED3AECD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34293"/>
            <a:ext cx="4573171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A1CF6E-9FF3-0DCB-9C05-42E084E3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0143235" cy="808221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Model Fully Functioning LOS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B314-B087-683B-27F9-FECF94BFC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300992"/>
            <a:ext cx="10459621" cy="2996441"/>
          </a:xfrm>
        </p:spPr>
        <p:txBody>
          <a:bodyPr/>
          <a:lstStyle/>
          <a:p>
            <a:endParaRPr lang="en-US" sz="2800" b="0" i="1" dirty="0"/>
          </a:p>
          <a:p>
            <a:endParaRPr lang="en-US" sz="2800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F2DE-79D4-F909-E9E5-9A4CC2DD1DAD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19B51A1E-902D-48AF-9020-955120F399B6}" type="slidenum">
              <a:rPr lang="en-US" b="1" i="1" noProof="0" smtClean="0"/>
              <a:pPr/>
              <a:t>14</a:t>
            </a:fld>
            <a:endParaRPr lang="en-US" b="1" i="1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51D032-EBB2-4891-BE61-FD4C8F3D6C1C}"/>
              </a:ext>
            </a:extLst>
          </p:cNvPr>
          <p:cNvSpPr txBox="1"/>
          <p:nvPr/>
        </p:nvSpPr>
        <p:spPr>
          <a:xfrm>
            <a:off x="704048" y="1288357"/>
            <a:ext cx="40290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PIPE LEVEL OF SERVICE – FULLY FUNCTIONING</a:t>
            </a:r>
          </a:p>
        </p:txBody>
      </p:sp>
    </p:spTree>
    <p:extLst>
      <p:ext uri="{BB962C8B-B14F-4D97-AF65-F5344CB8AC3E}">
        <p14:creationId xmlns:p14="http://schemas.microsoft.com/office/powerpoint/2010/main" val="969566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D5E33D6-D847-4F4C-BA8B-75CB853FA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</a:t>
            </a:r>
            <a:fld id="{19B51A1E-902D-48AF-9020-955120F399B6}" type="slidenum">
              <a:rPr 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</a:t>
            </a:fld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825CD9F3-68F1-47B4-A9DD-0554D46C96EC}"/>
              </a:ext>
            </a:extLst>
          </p:cNvPr>
          <p:cNvSpPr txBox="1">
            <a:spLocks/>
          </p:cNvSpPr>
          <p:nvPr/>
        </p:nvSpPr>
        <p:spPr>
          <a:xfrm>
            <a:off x="619760" y="5227"/>
            <a:ext cx="11286853" cy="764509"/>
          </a:xfrm>
          <a:prstGeom prst="rect">
            <a:avLst/>
          </a:prstGeom>
        </p:spPr>
        <p:txBody>
          <a:bodyPr vert="horz" wrap="square" lIns="0" tIns="147515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">
              <a:lnSpc>
                <a:spcPct val="100000"/>
              </a:lnSpc>
            </a:pPr>
            <a:r>
              <a:rPr lang="en-US" sz="4000" b="1" dirty="0">
                <a:solidFill>
                  <a:schemeClr val="tx2"/>
                </a:solidFill>
              </a:rPr>
              <a:t>Agenda</a:t>
            </a:r>
          </a:p>
        </p:txBody>
      </p:sp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DE308EE6-CF80-42B3-BE37-803E90885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78" y="6074483"/>
            <a:ext cx="2055818" cy="646210"/>
          </a:xfrm>
          <a:prstGeom prst="rect">
            <a:avLst/>
          </a:prstGeom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49FA008-8359-4A11-A902-F681089DD0C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4510" y="1239520"/>
            <a:ext cx="11182103" cy="4618571"/>
          </a:xfrm>
        </p:spPr>
        <p:txBody>
          <a:bodyPr/>
          <a:lstStyle/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  <a:cs typeface="Century Gothic"/>
              </a:rPr>
              <a:t>Welcome &amp; Introductions</a:t>
            </a:r>
            <a:endParaRPr lang="en-US" sz="1000" b="1" spc="35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  <a:cs typeface="Century Gothic"/>
              </a:rPr>
              <a:t>Model Overview &amp; Results</a:t>
            </a:r>
          </a:p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  <a:cs typeface="Century Gothic"/>
              </a:rPr>
              <a:t>Key Takeaways</a:t>
            </a:r>
          </a:p>
          <a:p>
            <a:pPr marL="298450" marR="633730" indent="-285750" algn="just">
              <a:lnSpc>
                <a:spcPts val="2000"/>
              </a:lnSpc>
              <a:spcBef>
                <a:spcPts val="900"/>
              </a:spcBef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-20" dirty="0">
                <a:solidFill>
                  <a:schemeClr val="tx1"/>
                </a:solidFill>
                <a:latin typeface="Century Gothic"/>
                <a:cs typeface="Century Gothic"/>
              </a:rPr>
              <a:t>Q&amp;A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5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CF6E-9FF3-0DCB-9C05-42E084E3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0143235" cy="808221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Welcome and Introductions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B314-B087-683B-27F9-FECF94BFC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300992"/>
            <a:ext cx="10459621" cy="2996441"/>
          </a:xfrm>
        </p:spPr>
        <p:txBody>
          <a:bodyPr/>
          <a:lstStyle/>
          <a:p>
            <a:endParaRPr lang="en-US" sz="2800" b="0" i="1" dirty="0"/>
          </a:p>
          <a:p>
            <a:endParaRPr lang="en-US" sz="2800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F2DE-79D4-F909-E9E5-9A4CC2DD1DAD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19B51A1E-902D-48AF-9020-955120F399B6}" type="slidenum">
              <a:rPr lang="en-US" b="1" i="1" noProof="0" smtClean="0"/>
              <a:pPr/>
              <a:t>3</a:t>
            </a:fld>
            <a:endParaRPr lang="en-US" b="1" i="1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796B11C-113A-4ED7-9F30-4B8FC0434DD1}"/>
              </a:ext>
            </a:extLst>
          </p:cNvPr>
          <p:cNvSpPr txBox="1">
            <a:spLocks/>
          </p:cNvSpPr>
          <p:nvPr/>
        </p:nvSpPr>
        <p:spPr>
          <a:xfrm>
            <a:off x="705460" y="1560567"/>
            <a:ext cx="11182103" cy="4618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  <a:cs typeface="Century Gothic"/>
              </a:rPr>
              <a:t>City Staff – Joi Crawley</a:t>
            </a:r>
          </a:p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</a:rPr>
              <a:t>FWR Staff – Charles Crowell</a:t>
            </a:r>
          </a:p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</a:rPr>
              <a:t>Scope Overview – Joi/Charles</a:t>
            </a:r>
          </a:p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endParaRPr lang="en-US" sz="2400" b="1" spc="35" dirty="0">
              <a:solidFill>
                <a:schemeClr val="tx1"/>
              </a:solidFill>
              <a:latin typeface="Century Gothic"/>
            </a:endParaRPr>
          </a:p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endParaRPr lang="en-US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73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CF6E-9FF3-0DCB-9C05-42E084E3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0143235" cy="808221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Model Overview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B314-B087-683B-27F9-FECF94BFC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300992"/>
            <a:ext cx="10459621" cy="2996441"/>
          </a:xfrm>
        </p:spPr>
        <p:txBody>
          <a:bodyPr/>
          <a:lstStyle/>
          <a:p>
            <a:endParaRPr lang="en-US" sz="2800" b="0" i="1" dirty="0"/>
          </a:p>
          <a:p>
            <a:endParaRPr lang="en-US" sz="2800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F2DE-79D4-F909-E9E5-9A4CC2DD1DAD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19B51A1E-902D-48AF-9020-955120F399B6}" type="slidenum">
              <a:rPr lang="en-US" b="1" i="1" noProof="0" smtClean="0"/>
              <a:pPr/>
              <a:t>4</a:t>
            </a:fld>
            <a:endParaRPr lang="en-US" b="1" i="1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796B11C-113A-4ED7-9F30-4B8FC0434DD1}"/>
              </a:ext>
            </a:extLst>
          </p:cNvPr>
          <p:cNvSpPr txBox="1">
            <a:spLocks/>
          </p:cNvSpPr>
          <p:nvPr/>
        </p:nvSpPr>
        <p:spPr>
          <a:xfrm>
            <a:off x="705460" y="1560567"/>
            <a:ext cx="11182103" cy="4618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marR="478790" indent="-449263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344488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</a:rPr>
              <a:t>Flooding is a chronic issue in the Westview neighborhood that stems from aging and undersized infrastructure </a:t>
            </a:r>
          </a:p>
          <a:p>
            <a:pPr marL="461963" marR="478790" indent="-449263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</a:rPr>
              <a:t>The model was created to: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200" b="1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Identify the causes of neighborhood flooding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200" b="1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Pinpoint issues that have been difficult to confirm visually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200" b="1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Integrate a wealth of data into a single document</a:t>
            </a:r>
          </a:p>
          <a:p>
            <a:pPr marL="631825" marR="478790" lvl="1" indent="-34290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the efficacy of solutions to address each flooded location’s cause for flooding</a:t>
            </a:r>
          </a:p>
        </p:txBody>
      </p:sp>
    </p:spTree>
    <p:extLst>
      <p:ext uri="{BB962C8B-B14F-4D97-AF65-F5344CB8AC3E}">
        <p14:creationId xmlns:p14="http://schemas.microsoft.com/office/powerpoint/2010/main" val="195109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CF6E-9FF3-0DCB-9C05-42E084E3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0143235" cy="808221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Model Overview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B314-B087-683B-27F9-FECF94BFC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300992"/>
            <a:ext cx="10459621" cy="2996441"/>
          </a:xfrm>
        </p:spPr>
        <p:txBody>
          <a:bodyPr/>
          <a:lstStyle/>
          <a:p>
            <a:endParaRPr lang="en-US" sz="2800" b="0" i="1" dirty="0"/>
          </a:p>
          <a:p>
            <a:endParaRPr lang="en-US" sz="2800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F2DE-79D4-F909-E9E5-9A4CC2DD1DAD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19B51A1E-902D-48AF-9020-955120F399B6}" type="slidenum">
              <a:rPr lang="en-US" b="1" i="1" noProof="0" smtClean="0"/>
              <a:pPr/>
              <a:t>5</a:t>
            </a:fld>
            <a:endParaRPr lang="en-US" b="1" i="1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C37D6A-D360-4AF4-B8F5-1CF1E4FB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40220"/>
            <a:ext cx="4755545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327AF3-4630-4AB9-9E82-BE84A6710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0" r="26489"/>
          <a:stretch/>
        </p:blipFill>
        <p:spPr>
          <a:xfrm>
            <a:off x="5276751" y="1240220"/>
            <a:ext cx="5818464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8208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CF6E-9FF3-0DCB-9C05-42E084E3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0143235" cy="808221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Model Data Integration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B314-B087-683B-27F9-FECF94BFC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600" y="1234294"/>
            <a:ext cx="3824828" cy="4967330"/>
          </a:xfrm>
        </p:spPr>
        <p:txBody>
          <a:bodyPr/>
          <a:lstStyle/>
          <a:p>
            <a:pPr marL="365125" marR="478790" indent="-342900">
              <a:lnSpc>
                <a:spcPts val="2000"/>
              </a:lnSpc>
              <a:spcBef>
                <a:spcPts val="200"/>
              </a:spcBef>
              <a:spcAft>
                <a:spcPts val="5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000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Many parts of the system could not be observed with CCTV due to inaccessible structures or obstructed pipes.</a:t>
            </a:r>
          </a:p>
          <a:p>
            <a:pPr marL="365125" marR="478790" indent="-342900">
              <a:lnSpc>
                <a:spcPts val="2000"/>
              </a:lnSpc>
              <a:spcBef>
                <a:spcPts val="200"/>
              </a:spcBef>
              <a:spcAft>
                <a:spcPts val="5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000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A portion of the collected CCTV data could not be used due to inconsistencies between naming conventions of the CCTV data and previous surveys.</a:t>
            </a:r>
          </a:p>
          <a:p>
            <a:pPr marL="365125" marR="478790" indent="-342900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endParaRPr lang="en-US" sz="2000" b="1" spc="35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</a:endParaRPr>
          </a:p>
          <a:p>
            <a:endParaRPr lang="en-US" sz="2800" b="0" i="1" dirty="0"/>
          </a:p>
          <a:p>
            <a:endParaRPr lang="en-US" sz="2800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F2DE-79D4-F909-E9E5-9A4CC2DD1DAD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19B51A1E-902D-48AF-9020-955120F399B6}" type="slidenum">
              <a:rPr lang="en-US" b="1" i="1" noProof="0" smtClean="0"/>
              <a:pPr/>
              <a:t>6</a:t>
            </a:fld>
            <a:endParaRPr lang="en-US" b="1" i="1" noProof="0" dirty="0"/>
          </a:p>
        </p:txBody>
      </p:sp>
      <p:pic>
        <p:nvPicPr>
          <p:cNvPr id="8" name="Picture 7" descr="A map of a neighborhood&#10;&#10;Description automatically generated">
            <a:extLst>
              <a:ext uri="{FF2B5EF4-FFF2-40B4-BE49-F238E27FC236}">
                <a16:creationId xmlns:a16="http://schemas.microsoft.com/office/drawing/2014/main" id="{847D7AA5-D144-4E09-848F-DBF5000CF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1" t="4738" r="6698" b="5838"/>
          <a:stretch/>
        </p:blipFill>
        <p:spPr>
          <a:xfrm>
            <a:off x="4383404" y="1234293"/>
            <a:ext cx="3731402" cy="4967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3B381-8834-4B67-9370-D591C55F4D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4758" r="5872" b="4758"/>
          <a:stretch/>
        </p:blipFill>
        <p:spPr bwMode="auto">
          <a:xfrm>
            <a:off x="432000" y="1234293"/>
            <a:ext cx="3727263" cy="4967331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CA28E5-178C-491E-B15F-2C5576B8EA4C}"/>
              </a:ext>
            </a:extLst>
          </p:cNvPr>
          <p:cNvSpPr txBox="1"/>
          <p:nvPr/>
        </p:nvSpPr>
        <p:spPr>
          <a:xfrm>
            <a:off x="1068538" y="1270096"/>
            <a:ext cx="24384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CCTV DEFECT LOCATIONS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2E61A2-ACE2-4A9C-9407-14B2362039CD}"/>
              </a:ext>
            </a:extLst>
          </p:cNvPr>
          <p:cNvSpPr txBox="1"/>
          <p:nvPr/>
        </p:nvSpPr>
        <p:spPr>
          <a:xfrm>
            <a:off x="4430885" y="1270095"/>
            <a:ext cx="230489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CONFIRMED AND ASSUMED DEFECT LOCATIONS</a:t>
            </a:r>
          </a:p>
        </p:txBody>
      </p:sp>
    </p:spTree>
    <p:extLst>
      <p:ext uri="{BB962C8B-B14F-4D97-AF65-F5344CB8AC3E}">
        <p14:creationId xmlns:p14="http://schemas.microsoft.com/office/powerpoint/2010/main" val="2139659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CF6E-9FF3-0DCB-9C05-42E084E3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0143235" cy="808221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Model Validation and Calibration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B314-B087-683B-27F9-FECF94BFC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300992"/>
            <a:ext cx="10459621" cy="2996441"/>
          </a:xfrm>
        </p:spPr>
        <p:txBody>
          <a:bodyPr/>
          <a:lstStyle/>
          <a:p>
            <a:endParaRPr lang="en-US" sz="2800" b="0" i="1" dirty="0"/>
          </a:p>
          <a:p>
            <a:endParaRPr lang="en-US" sz="2800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F2DE-79D4-F909-E9E5-9A4CC2DD1DAD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19B51A1E-902D-48AF-9020-955120F399B6}" type="slidenum">
              <a:rPr lang="en-US" b="1" i="1" noProof="0" smtClean="0"/>
              <a:pPr/>
              <a:t>7</a:t>
            </a:fld>
            <a:endParaRPr lang="en-US" b="1" i="1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D62D5-2BB3-485C-A725-9F20DE41E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40220"/>
            <a:ext cx="4546294" cy="548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8E5DFA-A5EE-44AC-8940-78B9348EF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855" y="1234293"/>
            <a:ext cx="456021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40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CF6E-9FF3-0DCB-9C05-42E084E3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0143235" cy="808221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Model Level of Service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B314-B087-683B-27F9-FECF94BFC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300992"/>
            <a:ext cx="10459621" cy="2996441"/>
          </a:xfrm>
        </p:spPr>
        <p:txBody>
          <a:bodyPr/>
          <a:lstStyle/>
          <a:p>
            <a:endParaRPr lang="en-US" sz="2800" b="0" i="1" dirty="0"/>
          </a:p>
          <a:p>
            <a:endParaRPr lang="en-US" sz="2800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F2DE-79D4-F909-E9E5-9A4CC2DD1DAD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19B51A1E-902D-48AF-9020-955120F399B6}" type="slidenum">
              <a:rPr lang="en-US" b="1" i="1" noProof="0" smtClean="0"/>
              <a:pPr/>
              <a:t>8</a:t>
            </a:fld>
            <a:endParaRPr lang="en-US" b="1" i="1" noProof="0" dirty="0"/>
          </a:p>
        </p:txBody>
      </p:sp>
      <p:pic>
        <p:nvPicPr>
          <p:cNvPr id="12" name="Picture 11" descr="A map of a neighborhood&#10;&#10;Description automatically generated">
            <a:extLst>
              <a:ext uri="{FF2B5EF4-FFF2-40B4-BE49-F238E27FC236}">
                <a16:creationId xmlns:a16="http://schemas.microsoft.com/office/drawing/2014/main" id="{311E5BC1-8F7C-43E5-9C1C-FA9996D0F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4" t="4722" r="6503" b="14094"/>
          <a:stretch/>
        </p:blipFill>
        <p:spPr>
          <a:xfrm>
            <a:off x="432000" y="1240220"/>
            <a:ext cx="455226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B00C47-2BC2-4879-B9BA-212DD95D6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297" y="1240220"/>
            <a:ext cx="4567286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51D032-EBB2-4891-BE61-FD4C8F3D6C1C}"/>
              </a:ext>
            </a:extLst>
          </p:cNvPr>
          <p:cNvSpPr txBox="1"/>
          <p:nvPr/>
        </p:nvSpPr>
        <p:spPr>
          <a:xfrm>
            <a:off x="1627911" y="1267262"/>
            <a:ext cx="21604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PIPE LEVEL OF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E1310-175B-42F3-96C1-2351D72AB274}"/>
              </a:ext>
            </a:extLst>
          </p:cNvPr>
          <p:cNvSpPr txBox="1"/>
          <p:nvPr/>
        </p:nvSpPr>
        <p:spPr>
          <a:xfrm>
            <a:off x="6592287" y="1267261"/>
            <a:ext cx="26913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STRUCTURE LEVEL OF SERVICE</a:t>
            </a:r>
          </a:p>
        </p:txBody>
      </p:sp>
    </p:spTree>
    <p:extLst>
      <p:ext uri="{BB962C8B-B14F-4D97-AF65-F5344CB8AC3E}">
        <p14:creationId xmlns:p14="http://schemas.microsoft.com/office/powerpoint/2010/main" val="503625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CF6E-9FF3-0DCB-9C05-42E084E3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0143235" cy="808221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Model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B314-B087-683B-27F9-FECF94BFC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300992"/>
            <a:ext cx="10459621" cy="2996441"/>
          </a:xfrm>
        </p:spPr>
        <p:txBody>
          <a:bodyPr/>
          <a:lstStyle/>
          <a:p>
            <a:endParaRPr lang="en-US" sz="2800" b="0" i="1" dirty="0"/>
          </a:p>
          <a:p>
            <a:endParaRPr lang="en-US" sz="2800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F2DE-79D4-F909-E9E5-9A4CC2DD1DAD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19B51A1E-902D-48AF-9020-955120F399B6}" type="slidenum">
              <a:rPr lang="en-US" b="1" i="1" noProof="0" smtClean="0"/>
              <a:pPr/>
              <a:t>9</a:t>
            </a:fld>
            <a:endParaRPr lang="en-US" b="1" i="1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796B11C-113A-4ED7-9F30-4B8FC0434DD1}"/>
              </a:ext>
            </a:extLst>
          </p:cNvPr>
          <p:cNvSpPr txBox="1">
            <a:spLocks/>
          </p:cNvSpPr>
          <p:nvPr/>
        </p:nvSpPr>
        <p:spPr>
          <a:xfrm>
            <a:off x="705460" y="1560567"/>
            <a:ext cx="6414097" cy="4618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  <a:cs typeface="Century Gothic"/>
              </a:rPr>
              <a:t>Flooding is caused by:</a:t>
            </a:r>
          </a:p>
          <a:p>
            <a:pPr marL="631825" marR="478790" lvl="1" indent="-342900">
              <a:lnSpc>
                <a:spcPts val="2000"/>
              </a:lnSpc>
              <a:spcBef>
                <a:spcPts val="200"/>
              </a:spcBef>
              <a:spcAft>
                <a:spcPts val="5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000" b="1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Service life of pipes has expired, approaching 100-years</a:t>
            </a:r>
          </a:p>
          <a:p>
            <a:pPr marL="631825" marR="478790" lvl="1" indent="-342900">
              <a:lnSpc>
                <a:spcPts val="2000"/>
              </a:lnSpc>
              <a:spcBef>
                <a:spcPts val="200"/>
              </a:spcBef>
              <a:spcAft>
                <a:spcPts val="5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000" b="1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Undersized storm sewer infrastructure for current City Regulations</a:t>
            </a:r>
          </a:p>
          <a:p>
            <a:pPr marL="631825" marR="478790" lvl="1" indent="-342900">
              <a:lnSpc>
                <a:spcPts val="2000"/>
              </a:lnSpc>
              <a:spcBef>
                <a:spcPts val="200"/>
              </a:spcBef>
              <a:spcAft>
                <a:spcPts val="5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000" b="1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Steep watershed </a:t>
            </a:r>
          </a:p>
          <a:p>
            <a:pPr marL="631825" marR="478790" lvl="1" indent="-342900">
              <a:lnSpc>
                <a:spcPts val="2000"/>
              </a:lnSpc>
              <a:spcBef>
                <a:spcPts val="200"/>
              </a:spcBef>
              <a:spcAft>
                <a:spcPts val="5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000" b="1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High percentage of impervious coverage</a:t>
            </a:r>
          </a:p>
          <a:p>
            <a:pPr marL="631825" marR="478790" lvl="1" indent="-342900">
              <a:lnSpc>
                <a:spcPts val="2000"/>
              </a:lnSpc>
              <a:spcBef>
                <a:spcPts val="200"/>
              </a:spcBef>
              <a:spcAft>
                <a:spcPts val="5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000" b="1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Not enough inlets</a:t>
            </a:r>
          </a:p>
          <a:p>
            <a:pPr marL="298450" marR="478790" indent="-285750" algn="just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lang="en-US" sz="2400" b="1" spc="35" dirty="0">
                <a:solidFill>
                  <a:schemeClr val="tx1"/>
                </a:solidFill>
                <a:latin typeface="Century Gothic"/>
                <a:cs typeface="Century Gothic"/>
              </a:rPr>
              <a:t>Problems observed:</a:t>
            </a:r>
          </a:p>
          <a:p>
            <a:pPr marL="631825" marR="478790" lvl="1" indent="-342900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000" b="1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Reduced roadway inlet capacity due to over-paving and clogging</a:t>
            </a:r>
          </a:p>
          <a:p>
            <a:pPr marL="631825" marR="478790" lvl="1" indent="-342900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000" b="1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Defects in pipes and structures that reduce system capacity</a:t>
            </a:r>
          </a:p>
          <a:p>
            <a:pPr marL="631825" marR="478790" lvl="1" indent="-342900">
              <a:lnSpc>
                <a:spcPts val="2000"/>
              </a:lnSpc>
              <a:spcAft>
                <a:spcPts val="1200"/>
              </a:spcAft>
              <a:buClr>
                <a:srgbClr val="00475E"/>
              </a:buClr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2000" b="1" spc="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Numerous issues located in historic alleys</a:t>
            </a:r>
          </a:p>
        </p:txBody>
      </p:sp>
      <p:pic>
        <p:nvPicPr>
          <p:cNvPr id="6" name="Picture 5" descr="A house with a tree in front of it&#10;&#10;Description automatically generated with low confidence">
            <a:extLst>
              <a:ext uri="{FF2B5EF4-FFF2-40B4-BE49-F238E27FC236}">
                <a16:creationId xmlns:a16="http://schemas.microsoft.com/office/drawing/2014/main" id="{FB1EDCCD-C04C-4B52-88C7-2940E20158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5006" t="31874" r="15518" b="15290"/>
          <a:stretch/>
        </p:blipFill>
        <p:spPr bwMode="auto">
          <a:xfrm>
            <a:off x="7310056" y="650084"/>
            <a:ext cx="4114800" cy="248487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83B4C-D860-4ADD-BDB4-21D92C912B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4"/>
          <a:stretch/>
        </p:blipFill>
        <p:spPr bwMode="auto">
          <a:xfrm>
            <a:off x="7310056" y="3224188"/>
            <a:ext cx="4114800" cy="30537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5489761"/>
      </p:ext>
    </p:extLst>
  </p:cSld>
  <p:clrMapOvr>
    <a:masterClrMapping/>
  </p:clrMapOvr>
</p:sld>
</file>

<file path=ppt/theme/theme1.xml><?xml version="1.0" encoding="utf-8"?>
<a:theme xmlns:a="http://schemas.openxmlformats.org/drawingml/2006/main" name="tf89652269_win32">
  <a:themeElements>
    <a:clrScheme name="DWM Color Palette 1">
      <a:dk1>
        <a:sysClr val="windowText" lastClr="000000"/>
      </a:dk1>
      <a:lt1>
        <a:sysClr val="window" lastClr="FFFFFF"/>
      </a:lt1>
      <a:dk2>
        <a:srgbClr val="004861"/>
      </a:dk2>
      <a:lt2>
        <a:srgbClr val="388534"/>
      </a:lt2>
      <a:accent1>
        <a:srgbClr val="F6C41B"/>
      </a:accent1>
      <a:accent2>
        <a:srgbClr val="006D58"/>
      </a:accent2>
      <a:accent3>
        <a:srgbClr val="3AA68C"/>
      </a:accent3>
      <a:accent4>
        <a:srgbClr val="151836"/>
      </a:accent4>
      <a:accent5>
        <a:srgbClr val="D43520"/>
      </a:accent5>
      <a:accent6>
        <a:srgbClr val="B11126"/>
      </a:accent6>
      <a:hlink>
        <a:srgbClr val="8BBE3A"/>
      </a:hlink>
      <a:folHlink>
        <a:srgbClr val="00719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1 DWM Powerpoint Presentation Template" id="{A237E5CD-420C-C645-B237-7AE6694FAF89}" vid="{74679E75-D904-3743-B84E-79F662C3DD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29A4EC0721764E8A0380D66F516EA5" ma:contentTypeVersion="10" ma:contentTypeDescription="Create a new document." ma:contentTypeScope="" ma:versionID="32c81c1a7a28b9782e612b78442abd32">
  <xsd:schema xmlns:xsd="http://www.w3.org/2001/XMLSchema" xmlns:xs="http://www.w3.org/2001/XMLSchema" xmlns:p="http://schemas.microsoft.com/office/2006/metadata/properties" xmlns:ns2="4e02c52e-0006-4cc8-9f9d-0efb03b25d8c" xmlns:ns3="e26ac860-6f9b-4160-96e4-c81f9f770b16" targetNamespace="http://schemas.microsoft.com/office/2006/metadata/properties" ma:root="true" ma:fieldsID="f9e2736fd4f651720443aa8da61a9bea" ns2:_="" ns3:_="">
    <xsd:import namespace="4e02c52e-0006-4cc8-9f9d-0efb03b25d8c"/>
    <xsd:import namespace="e26ac860-6f9b-4160-96e4-c81f9f770b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02c52e-0006-4cc8-9f9d-0efb03b25d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ac860-6f9b-4160-96e4-c81f9f770b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e02c52e-0006-4cc8-9f9d-0efb03b25d8c">
      <UserInfo>
        <DisplayName>Yamin, Khalid</DisplayName>
        <AccountId>17</AccountId>
        <AccountType/>
      </UserInfo>
      <UserInfo>
        <DisplayName>McCall, Tacie</DisplayName>
        <AccountId>12</AccountId>
        <AccountType/>
      </UserInfo>
      <UserInfo>
        <DisplayName>Panthayi, Harikrishnan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FFFEA1C-4D28-422A-816B-51B2F61D85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2F25AC-5317-4DB3-AC13-4DAD1D6BAEB7}">
  <ds:schemaRefs>
    <ds:schemaRef ds:uri="4e02c52e-0006-4cc8-9f9d-0efb03b25d8c"/>
    <ds:schemaRef ds:uri="e26ac860-6f9b-4160-96e4-c81f9f770b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70A2AAC-D70B-4233-9389-268D6896774D}">
  <ds:schemaRefs>
    <ds:schemaRef ds:uri="4e02c52e-0006-4cc8-9f9d-0efb03b25d8c"/>
    <ds:schemaRef ds:uri="e26ac860-6f9b-4160-96e4-c81f9f770b1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850</TotalTime>
  <Words>470</Words>
  <Application>Microsoft Macintosh PowerPoint</Application>
  <PresentationFormat>Widescreen</PresentationFormat>
  <Paragraphs>83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</vt:lpstr>
      <vt:lpstr>tf89652269_win32</vt:lpstr>
      <vt:lpstr>Westview Community Drainage Study</vt:lpstr>
      <vt:lpstr>PowerPoint Presentation</vt:lpstr>
      <vt:lpstr>Welcome and Introductions</vt:lpstr>
      <vt:lpstr>Model Overview </vt:lpstr>
      <vt:lpstr>Model Overview </vt:lpstr>
      <vt:lpstr>Model Data Integration</vt:lpstr>
      <vt:lpstr>Model Validation and Calibration</vt:lpstr>
      <vt:lpstr>Model Level of Service Analysis</vt:lpstr>
      <vt:lpstr>Model Summary</vt:lpstr>
      <vt:lpstr>Key Takeaways</vt:lpstr>
      <vt:lpstr>Path Forward</vt:lpstr>
      <vt:lpstr>PowerPoint Presentation</vt:lpstr>
      <vt:lpstr>Historical Blue Lines</vt:lpstr>
      <vt:lpstr>Model Fully Functioning LOS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Atlanta City Council City Utilities Committee</dc:title>
  <dc:creator>Jackson, Lolita</dc:creator>
  <cp:lastModifiedBy>Rawles, Scheree</cp:lastModifiedBy>
  <cp:revision>131</cp:revision>
  <dcterms:created xsi:type="dcterms:W3CDTF">2021-07-29T16:11:32Z</dcterms:created>
  <dcterms:modified xsi:type="dcterms:W3CDTF">2023-09-08T16:39:06Z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0x0101005629A4EC0721764E8A0380D66F516EA5</vt:lpwstr>
  </property>
</Properties>
</file>