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7" r:id="rId21"/>
    <p:sldId id="278" r:id="rId22"/>
  </p:sldIdLst>
  <p:sldSz cx="9144000" cy="5143500" type="screen16x9"/>
  <p:notesSz cx="7086600" cy="9024938"/>
  <p:embeddedFontLst>
    <p:embeddedFont>
      <p:font typeface="Lora" panose="020B0604020202020204" charset="0"/>
      <p:regular r:id="rId24"/>
      <p:bold r:id="rId25"/>
      <p:italic r:id="rId26"/>
      <p:boldItalic r:id="rId27"/>
    </p:embeddedFont>
    <p:embeddedFont>
      <p:font typeface="Old Standard TT" panose="020B0604020202020204"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8661" y="4286846"/>
            <a:ext cx="5669280" cy="4061222"/>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655412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8516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a5cc86b0c_0_13: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a5cc86b0c_0_13: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50348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a5cc86b0c_0_32: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Google Shape;122;g3a5cc86b0c_0_32: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600">
                <a:solidFill>
                  <a:schemeClr val="dk1"/>
                </a:solidFill>
                <a:latin typeface="Old Standard TT"/>
                <a:ea typeface="Old Standard TT"/>
                <a:cs typeface="Old Standard TT"/>
                <a:sym typeface="Old Standard TT"/>
              </a:rPr>
              <a:t>Creation of ADA access via a side door and not just the front entry.</a:t>
            </a:r>
            <a:endParaRPr dirty="0"/>
          </a:p>
        </p:txBody>
      </p:sp>
    </p:spTree>
    <p:extLst>
      <p:ext uri="{BB962C8B-B14F-4D97-AF65-F5344CB8AC3E}">
        <p14:creationId xmlns:p14="http://schemas.microsoft.com/office/powerpoint/2010/main" val="3233582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a5cc86b0c_0_19: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g3a5cc86b0c_0_19: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95180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a2d52f2bb_0_244: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a2d52f2bb_0_244: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395805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a5cc86b0c_0_7: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3a5cc86b0c_0_7: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46102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d7223c496_0_22: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Google Shape;151;g3d7223c496_0_22: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(Picture of JPB Walkway)</a:t>
            </a:r>
            <a:endParaRPr dirty="0"/>
          </a:p>
          <a:p>
            <a:pPr marL="0" lvl="0" indent="0" rtl="0">
              <a:lnSpc>
                <a:spcPct val="100000"/>
              </a:lnSpc>
              <a:spcBef>
                <a:spcPts val="0"/>
              </a:spcBef>
              <a:spcAft>
                <a:spcPts val="1600"/>
              </a:spcAft>
              <a:buNone/>
            </a:pPr>
            <a:r>
              <a:rPr lang="en" sz="1200">
                <a:solidFill>
                  <a:schemeClr val="dk1"/>
                </a:solidFill>
              </a:rPr>
              <a:t>Completion of this project has yielded an attractive and environmentally sustainable design for a safe, aesthetically appealing pedestrian boulevard and campus greenspace for Atlanta University Center students and stakeholders.</a:t>
            </a:r>
            <a:endParaRPr sz="1200" dirty="0"/>
          </a:p>
        </p:txBody>
      </p:sp>
    </p:spTree>
    <p:extLst>
      <p:ext uri="{BB962C8B-B14F-4D97-AF65-F5344CB8AC3E}">
        <p14:creationId xmlns:p14="http://schemas.microsoft.com/office/powerpoint/2010/main" val="3479075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a6f7fbdd7_0_4: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Google Shape;157;g3a6f7fbdd7_0_4: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3156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a2d52f2bb_0_240: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Google Shape;163;g3a2d52f2bb_0_240: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Exec Slide</a:t>
            </a:r>
            <a:endParaRPr dirty="0"/>
          </a:p>
          <a:p>
            <a:pPr marL="0" lvl="0" indent="0" rtl="0">
              <a:spcBef>
                <a:spcPts val="0"/>
              </a:spcBef>
              <a:spcAft>
                <a:spcPts val="0"/>
              </a:spcAft>
              <a:buNone/>
            </a:pPr>
            <a:endParaRPr dirty="0"/>
          </a:p>
        </p:txBody>
      </p:sp>
    </p:spTree>
    <p:extLst>
      <p:ext uri="{BB962C8B-B14F-4D97-AF65-F5344CB8AC3E}">
        <p14:creationId xmlns:p14="http://schemas.microsoft.com/office/powerpoint/2010/main" val="216246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ab096ba5e499b8b_0: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Google Shape;168;g7ab096ba5e499b8b_0: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2030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d7223c496_0_12: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Google Shape;180;g3d7223c496_0_12: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85775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d548941e9dae83_0: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gcd548941e9dae83_0: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(Picture of JPB Walkway)</a:t>
            </a:r>
            <a:endParaRPr dirty="0"/>
          </a:p>
          <a:p>
            <a:pPr marL="0" lvl="0" indent="0" rtl="0">
              <a:lnSpc>
                <a:spcPct val="100000"/>
              </a:lnSpc>
              <a:spcBef>
                <a:spcPts val="0"/>
              </a:spcBef>
              <a:spcAft>
                <a:spcPts val="1600"/>
              </a:spcAft>
              <a:buNone/>
            </a:pPr>
            <a:r>
              <a:rPr lang="en" sz="1200">
                <a:solidFill>
                  <a:schemeClr val="dk1"/>
                </a:solidFill>
              </a:rPr>
              <a:t>Completion of this project has yielded an attractive and environmentally sustainable design for a safe, aesthetically appealing pedestrian boulevard and campus greenspace for Atlanta University Center students and stakeholders.</a:t>
            </a:r>
            <a:endParaRPr sz="1200" dirty="0"/>
          </a:p>
        </p:txBody>
      </p:sp>
    </p:spTree>
    <p:extLst>
      <p:ext uri="{BB962C8B-B14F-4D97-AF65-F5344CB8AC3E}">
        <p14:creationId xmlns:p14="http://schemas.microsoft.com/office/powerpoint/2010/main" val="71653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a2d52f2bb_0_202: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Google Shape;192;g3a2d52f2bb_0_202: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chemeClr val="dk1"/>
                </a:solidFill>
              </a:rPr>
              <a:t>Some major supporters/drivers of this project are: </a:t>
            </a:r>
            <a:endParaRPr dirty="0">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NPU -T</a:t>
            </a:r>
            <a:endParaRPr dirty="0">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AUCNA</a:t>
            </a:r>
            <a:endParaRPr dirty="0"/>
          </a:p>
          <a:p>
            <a:pPr marL="0" lvl="0" indent="0">
              <a:spcBef>
                <a:spcPts val="0"/>
              </a:spcBef>
              <a:spcAft>
                <a:spcPts val="0"/>
              </a:spcAft>
              <a:buNone/>
            </a:pPr>
            <a:r>
              <a:rPr lang="en"/>
              <a:t>Silverman Construction Management, Inc.</a:t>
            </a:r>
            <a:endParaRPr dirty="0"/>
          </a:p>
        </p:txBody>
      </p:sp>
    </p:spTree>
    <p:extLst>
      <p:ext uri="{BB962C8B-B14F-4D97-AF65-F5344CB8AC3E}">
        <p14:creationId xmlns:p14="http://schemas.microsoft.com/office/powerpoint/2010/main" val="365611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7223c496_0_27: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Google Shape;199;g3d7223c496_0_27: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1993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a2d52f2bb_0_171: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Google Shape;76;g3a2d52f2bb_0_171: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098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a2d52f2bb_0_177: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Google Shape;83;g3a2d52f2bb_0_177: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2096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a2d52f2bb_0_181: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Google Shape;88;g3a2d52f2bb_0_181: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There’s a rainwater reservoir that runs under Clark’s campus</a:t>
            </a:r>
            <a:endParaRPr dirty="0"/>
          </a:p>
        </p:txBody>
      </p:sp>
    </p:spTree>
    <p:extLst>
      <p:ext uri="{BB962C8B-B14F-4D97-AF65-F5344CB8AC3E}">
        <p14:creationId xmlns:p14="http://schemas.microsoft.com/office/powerpoint/2010/main" val="184778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a2d52f2bb_0_187: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g3a2d52f2bb_0_187: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600"/>
              </a:spcAft>
              <a:buClr>
                <a:schemeClr val="dk1"/>
              </a:buClr>
              <a:buSzPts val="1100"/>
              <a:buFont typeface="Arial"/>
              <a:buNone/>
            </a:pPr>
            <a:endParaRPr sz="1200" dirty="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87763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a2d52f2bb_0_193: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Google Shape;100;g3a2d52f2bb_0_193: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Silverman Construction Program Management, Inc.</a:t>
            </a: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2334710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a2d52f2bb_0_197: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Google Shape;105;g3a2d52f2bb_0_197: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84731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a2d52f2bb_0_206:notes"/>
          <p:cNvSpPr>
            <a:spLocks noGrp="1" noRot="1" noChangeAspect="1"/>
          </p:cNvSpPr>
          <p:nvPr>
            <p:ph type="sldImg" idx="2"/>
          </p:nvPr>
        </p:nvSpPr>
        <p:spPr>
          <a:xfrm>
            <a:off x="534988" y="676275"/>
            <a:ext cx="6016625" cy="3384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a2d52f2bb_0_206:notes"/>
          <p:cNvSpPr txBox="1">
            <a:spLocks noGrp="1"/>
          </p:cNvSpPr>
          <p:nvPr>
            <p:ph type="body" idx="1"/>
          </p:nvPr>
        </p:nvSpPr>
        <p:spPr>
          <a:xfrm>
            <a:off x="708661" y="4286846"/>
            <a:ext cx="5669280" cy="406122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124887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73763"/>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11" name="Google Shape;11;p2"/>
          <p:cNvCxnSpPr/>
          <p:nvPr/>
        </p:nvCxnSpPr>
        <p:spPr>
          <a:xfrm>
            <a:off x="641934" y="39023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41404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pic>
        <p:nvPicPr>
          <p:cNvPr id="15" name="Google Shape;15;p2"/>
          <p:cNvPicPr preferRelativeResize="0"/>
          <p:nvPr/>
        </p:nvPicPr>
        <p:blipFill rotWithShape="1">
          <a:blip r:embed="rId2">
            <a:alphaModFix/>
          </a:blip>
          <a:srcRect b="46601"/>
          <a:stretch/>
        </p:blipFill>
        <p:spPr>
          <a:xfrm>
            <a:off x="0" y="0"/>
            <a:ext cx="9144000" cy="2441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2"/>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8" name="Google Shape;58;p12"/>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73763"/>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pic>
        <p:nvPicPr>
          <p:cNvPr id="18" name="Google Shape;18;p3"/>
          <p:cNvPicPr preferRelativeResize="0"/>
          <p:nvPr/>
        </p:nvPicPr>
        <p:blipFill>
          <a:blip r:embed="rId2">
            <a:alphaModFix amt="66000"/>
          </a:blip>
          <a:stretch>
            <a:fillRect/>
          </a:stretch>
        </p:blipFill>
        <p:spPr>
          <a:xfrm>
            <a:off x="2880205" y="257088"/>
            <a:ext cx="6028245" cy="4629326"/>
          </a:xfrm>
          <a:prstGeom prst="rect">
            <a:avLst/>
          </a:prstGeom>
          <a:noFill/>
          <a:ln>
            <a:noFill/>
          </a:ln>
        </p:spPr>
      </p:pic>
      <p:sp>
        <p:nvSpPr>
          <p:cNvPr id="19" name="Google Shape;19;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0" y="5045700"/>
            <a:ext cx="9144000" cy="97800"/>
          </a:xfrm>
          <a:prstGeom prst="rect">
            <a:avLst/>
          </a:prstGeom>
          <a:gradFill>
            <a:gsLst>
              <a:gs pos="0">
                <a:srgbClr val="073763"/>
              </a:gs>
              <a:gs pos="100000">
                <a:schemeClr val="lt2"/>
              </a:gs>
            </a:gsLst>
            <a:lin ang="5400012" scaled="0"/>
          </a:gradFill>
          <a:ln>
            <a:noFill/>
          </a:ln>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3" name="Google Shape;23;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gradFill>
          <a:gsLst>
            <a:gs pos="0">
              <a:srgbClr val="073763"/>
            </a:gs>
            <a:gs pos="100000">
              <a:srgbClr val="B7B7B7"/>
            </a:gs>
          </a:gsLst>
          <a:lin ang="5400012" scaled="0"/>
        </a:gra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43" name="Google Shape;43;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4" name="Google Shape;44;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rgbClr val="000000"/>
              </a:buClr>
              <a:buSzPts val="4200"/>
              <a:buNone/>
              <a:defRPr sz="4200">
                <a:solidFill>
                  <a:srgbClr val="000000"/>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5" name="Google Shape;45;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media and description 1">
  <p:cSld name="SECTION_TITLE_AND_DESCRIPTION_1">
    <p:spTree>
      <p:nvGrpSpPr>
        <p:cNvPr id="1" name="Shape 48"/>
        <p:cNvGrpSpPr/>
        <p:nvPr/>
      </p:nvGrpSpPr>
      <p:grpSpPr>
        <a:xfrm>
          <a:off x="0" y="0"/>
          <a:ext cx="0" cy="0"/>
          <a:chOff x="0" y="0"/>
          <a:chExt cx="0" cy="0"/>
        </a:xfrm>
      </p:grpSpPr>
      <p:sp>
        <p:nvSpPr>
          <p:cNvPr id="49" name="Google Shape;49;p10"/>
          <p:cNvSpPr/>
          <p:nvPr/>
        </p:nvSpPr>
        <p:spPr>
          <a:xfrm>
            <a:off x="4572000" y="-25"/>
            <a:ext cx="4572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cxnSp>
        <p:nvCxnSpPr>
          <p:cNvPr id="50" name="Google Shape;50;p10"/>
          <p:cNvCxnSpPr/>
          <p:nvPr/>
        </p:nvCxnSpPr>
        <p:spPr>
          <a:xfrm>
            <a:off x="213175" y="4860025"/>
            <a:ext cx="686400" cy="0"/>
          </a:xfrm>
          <a:prstGeom prst="straightConnector1">
            <a:avLst/>
          </a:prstGeom>
          <a:noFill/>
          <a:ln w="19050" cap="flat" cmpd="sng">
            <a:solidFill>
              <a:schemeClr val="lt2"/>
            </a:solidFill>
            <a:prstDash val="solid"/>
            <a:round/>
            <a:headEnd type="none" w="sm" len="sm"/>
            <a:tailEnd type="none" w="sm" len="sm"/>
          </a:ln>
        </p:spPr>
      </p:cxnSp>
      <p:sp>
        <p:nvSpPr>
          <p:cNvPr id="51" name="Google Shape;51;p10"/>
          <p:cNvSpPr txBox="1">
            <a:spLocks noGrp="1"/>
          </p:cNvSpPr>
          <p:nvPr>
            <p:ph type="body" idx="1"/>
          </p:nvPr>
        </p:nvSpPr>
        <p:spPr>
          <a:xfrm>
            <a:off x="379275"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rgbClr val="000000"/>
              </a:buClr>
              <a:buSzPts val="1800"/>
              <a:buChar char="●"/>
              <a:defRPr>
                <a:solidFill>
                  <a:srgbClr val="000000"/>
                </a:solidFill>
              </a:defRPr>
            </a:lvl1pPr>
            <a:lvl2pPr marL="914400" lvl="1" indent="-317500" rtl="0">
              <a:spcBef>
                <a:spcPts val="1600"/>
              </a:spcBef>
              <a:spcAft>
                <a:spcPts val="0"/>
              </a:spcAft>
              <a:buClr>
                <a:srgbClr val="000000"/>
              </a:buClr>
              <a:buSzPts val="1400"/>
              <a:buChar char="○"/>
              <a:defRPr>
                <a:solidFill>
                  <a:srgbClr val="000000"/>
                </a:solidFill>
              </a:defRPr>
            </a:lvl2pPr>
            <a:lvl3pPr marL="1371600" lvl="2" indent="-317500" rtl="0">
              <a:spcBef>
                <a:spcPts val="1600"/>
              </a:spcBef>
              <a:spcAft>
                <a:spcPts val="0"/>
              </a:spcAft>
              <a:buClr>
                <a:srgbClr val="000000"/>
              </a:buClr>
              <a:buSzPts val="1400"/>
              <a:buChar char="■"/>
              <a:defRPr>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a:p>
        </p:txBody>
      </p:sp>
      <p:sp>
        <p:nvSpPr>
          <p:cNvPr id="52" name="Google Shape;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fade thruBlk="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512700" y="2273200"/>
            <a:ext cx="8118600" cy="1522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Brawley Drive Pedestrian Walkway &amp; Greenspace Project Grant Final Report</a:t>
            </a:r>
            <a:endParaRPr sz="3600" dirty="0"/>
          </a:p>
        </p:txBody>
      </p:sp>
      <p:sp>
        <p:nvSpPr>
          <p:cNvPr id="67" name="Google Shape;67;p14"/>
          <p:cNvSpPr txBox="1">
            <a:spLocks noGrp="1"/>
          </p:cNvSpPr>
          <p:nvPr>
            <p:ph type="subTitle" idx="1"/>
          </p:nvPr>
        </p:nvSpPr>
        <p:spPr>
          <a:xfrm>
            <a:off x="512700" y="4023249"/>
            <a:ext cx="8118600" cy="458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a:t>Governmental and Political Consultants, Inc.</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body" idx="1"/>
          </p:nvPr>
        </p:nvSpPr>
        <p:spPr>
          <a:xfrm>
            <a:off x="311700" y="4095025"/>
            <a:ext cx="8244300" cy="8406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1300"/>
              <a:t>The project extended the Brawley corridor paving, connecting the rest of the AUC community to the library.  This block is an important link to a future pedestrian corridor connection to Martin Luther King Drive.</a:t>
            </a:r>
            <a:endParaRPr sz="1300" dirty="0"/>
          </a:p>
        </p:txBody>
      </p:sp>
      <p:pic>
        <p:nvPicPr>
          <p:cNvPr id="119" name="Google Shape;119;p23"/>
          <p:cNvPicPr preferRelativeResize="0"/>
          <p:nvPr/>
        </p:nvPicPr>
        <p:blipFill rotWithShape="1">
          <a:blip r:embed="rId3">
            <a:alphaModFix/>
          </a:blip>
          <a:srcRect/>
          <a:stretch/>
        </p:blipFill>
        <p:spPr>
          <a:xfrm>
            <a:off x="1911013" y="376375"/>
            <a:ext cx="5321976" cy="35479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body" idx="1"/>
          </p:nvPr>
        </p:nvSpPr>
        <p:spPr>
          <a:xfrm>
            <a:off x="311700" y="4084550"/>
            <a:ext cx="8395200" cy="751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600"/>
              <a:t>The new space features  central overlook and performance space, a lower garden plaza for small group gathering, and a dining patio for faculty and students</a:t>
            </a:r>
            <a:endParaRPr sz="1600" dirty="0"/>
          </a:p>
        </p:txBody>
      </p:sp>
      <p:pic>
        <p:nvPicPr>
          <p:cNvPr id="125" name="Google Shape;125;p24"/>
          <p:cNvPicPr preferRelativeResize="0"/>
          <p:nvPr/>
        </p:nvPicPr>
        <p:blipFill>
          <a:blip r:embed="rId3">
            <a:alphaModFix/>
          </a:blip>
          <a:stretch>
            <a:fillRect/>
          </a:stretch>
        </p:blipFill>
        <p:spPr>
          <a:xfrm>
            <a:off x="311700" y="313875"/>
            <a:ext cx="3970402" cy="2646934"/>
          </a:xfrm>
          <a:prstGeom prst="rect">
            <a:avLst/>
          </a:prstGeom>
          <a:noFill/>
          <a:ln w="19050" cap="flat" cmpd="sng">
            <a:solidFill>
              <a:srgbClr val="434343"/>
            </a:solidFill>
            <a:prstDash val="solid"/>
            <a:round/>
            <a:headEnd type="none" w="sm" len="sm"/>
            <a:tailEnd type="none" w="sm" len="sm"/>
          </a:ln>
        </p:spPr>
      </p:pic>
      <p:pic>
        <p:nvPicPr>
          <p:cNvPr id="126" name="Google Shape;126;p24"/>
          <p:cNvPicPr preferRelativeResize="0"/>
          <p:nvPr/>
        </p:nvPicPr>
        <p:blipFill>
          <a:blip r:embed="rId4">
            <a:alphaModFix/>
          </a:blip>
          <a:stretch>
            <a:fillRect/>
          </a:stretch>
        </p:blipFill>
        <p:spPr>
          <a:xfrm>
            <a:off x="2586799" y="1437600"/>
            <a:ext cx="3970402" cy="2646941"/>
          </a:xfrm>
          <a:prstGeom prst="rect">
            <a:avLst/>
          </a:prstGeom>
          <a:noFill/>
          <a:ln w="19050" cap="flat" cmpd="sng">
            <a:solidFill>
              <a:srgbClr val="434343"/>
            </a:solidFill>
            <a:prstDash val="solid"/>
            <a:round/>
            <a:headEnd type="none" w="sm" len="sm"/>
            <a:tailEnd type="none" w="sm" len="sm"/>
          </a:ln>
        </p:spPr>
      </p:pic>
      <p:pic>
        <p:nvPicPr>
          <p:cNvPr id="127" name="Google Shape;127;p24"/>
          <p:cNvPicPr preferRelativeResize="0"/>
          <p:nvPr/>
        </p:nvPicPr>
        <p:blipFill rotWithShape="1">
          <a:blip r:embed="rId5">
            <a:alphaModFix/>
          </a:blip>
          <a:srcRect/>
          <a:stretch/>
        </p:blipFill>
        <p:spPr>
          <a:xfrm>
            <a:off x="4862476" y="313888"/>
            <a:ext cx="3970402" cy="2646926"/>
          </a:xfrm>
          <a:prstGeom prst="rect">
            <a:avLst/>
          </a:prstGeom>
          <a:noFill/>
          <a:ln w="28575" cap="flat" cmpd="sng">
            <a:solidFill>
              <a:srgbClr val="434343"/>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ppt_w</p:attrName>
                                        </p:attrNameLst>
                                      </p:cBhvr>
                                      <p:tavLst>
                                        <p:tav tm="0">
                                          <p:val>
                                            <p:strVal val="0"/>
                                          </p:val>
                                        </p:tav>
                                        <p:tav tm="100000">
                                          <p:val>
                                            <p:strVal val="#ppt_w"/>
                                          </p:val>
                                        </p:tav>
                                      </p:tavLst>
                                    </p:anim>
                                    <p:anim calcmode="lin" valueType="num">
                                      <p:cBhvr additive="base">
                                        <p:cTn id="8" dur="1000"/>
                                        <p:tgtEl>
                                          <p:spTgt spid="12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 calcmode="lin" valueType="num">
                                      <p:cBhvr additive="base">
                                        <p:cTn id="13" dur="1000"/>
                                        <p:tgtEl>
                                          <p:spTgt spid="126"/>
                                        </p:tgtEl>
                                        <p:attrNameLst>
                                          <p:attrName>ppt_w</p:attrName>
                                        </p:attrNameLst>
                                      </p:cBhvr>
                                      <p:tavLst>
                                        <p:tav tm="0">
                                          <p:val>
                                            <p:strVal val="0"/>
                                          </p:val>
                                        </p:tav>
                                        <p:tav tm="100000">
                                          <p:val>
                                            <p:strVal val="#ppt_w"/>
                                          </p:val>
                                        </p:tav>
                                      </p:tavLst>
                                    </p:anim>
                                    <p:anim calcmode="lin" valueType="num">
                                      <p:cBhvr additive="base">
                                        <p:cTn id="14" dur="1000"/>
                                        <p:tgtEl>
                                          <p:spTgt spid="126"/>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000"/>
                                        <p:tgtEl>
                                          <p:spTgt spid="127"/>
                                        </p:tgtEl>
                                        <p:attrNameLst>
                                          <p:attrName>ppt_w</p:attrName>
                                        </p:attrNameLst>
                                      </p:cBhvr>
                                      <p:tavLst>
                                        <p:tav tm="0">
                                          <p:val>
                                            <p:strVal val="0"/>
                                          </p:val>
                                        </p:tav>
                                        <p:tav tm="100000">
                                          <p:val>
                                            <p:strVal val="#ppt_w"/>
                                          </p:val>
                                        </p:tav>
                                      </p:tavLst>
                                    </p:anim>
                                    <p:anim calcmode="lin" valueType="num">
                                      <p:cBhvr additive="base">
                                        <p:cTn id="20" dur="10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5"/>
          <p:cNvPicPr preferRelativeResize="0"/>
          <p:nvPr/>
        </p:nvPicPr>
        <p:blipFill rotWithShape="1">
          <a:blip r:embed="rId3">
            <a:alphaModFix/>
          </a:blip>
          <a:srcRect/>
          <a:stretch/>
        </p:blipFill>
        <p:spPr>
          <a:xfrm>
            <a:off x="4295050" y="235800"/>
            <a:ext cx="4141926" cy="2761275"/>
          </a:xfrm>
          <a:prstGeom prst="rect">
            <a:avLst/>
          </a:prstGeom>
          <a:noFill/>
          <a:ln w="28575" cap="flat" cmpd="sng">
            <a:solidFill>
              <a:srgbClr val="000000"/>
            </a:solidFill>
            <a:prstDash val="solid"/>
            <a:round/>
            <a:headEnd type="none" w="sm" len="sm"/>
            <a:tailEnd type="none" w="sm" len="sm"/>
          </a:ln>
        </p:spPr>
      </p:pic>
      <p:pic>
        <p:nvPicPr>
          <p:cNvPr id="133" name="Google Shape;133;p25"/>
          <p:cNvPicPr preferRelativeResize="0"/>
          <p:nvPr/>
        </p:nvPicPr>
        <p:blipFill rotWithShape="1">
          <a:blip r:embed="rId4">
            <a:alphaModFix/>
          </a:blip>
          <a:srcRect/>
          <a:stretch/>
        </p:blipFill>
        <p:spPr>
          <a:xfrm>
            <a:off x="5242400" y="2488800"/>
            <a:ext cx="3709276" cy="2472824"/>
          </a:xfrm>
          <a:prstGeom prst="rect">
            <a:avLst/>
          </a:prstGeom>
          <a:noFill/>
          <a:ln w="28575" cap="flat" cmpd="sng">
            <a:solidFill>
              <a:srgbClr val="000000"/>
            </a:solidFill>
            <a:prstDash val="solid"/>
            <a:round/>
            <a:headEnd type="none" w="sm" len="sm"/>
            <a:tailEnd type="none" w="sm" len="sm"/>
          </a:ln>
        </p:spPr>
      </p:pic>
      <p:sp>
        <p:nvSpPr>
          <p:cNvPr id="134" name="Google Shape;134;p25"/>
          <p:cNvSpPr txBox="1">
            <a:spLocks noGrp="1"/>
          </p:cNvSpPr>
          <p:nvPr>
            <p:ph type="body" idx="1"/>
          </p:nvPr>
        </p:nvSpPr>
        <p:spPr>
          <a:xfrm>
            <a:off x="389175" y="1406725"/>
            <a:ext cx="3837000" cy="3429300"/>
          </a:xfrm>
          <a:prstGeom prst="rect">
            <a:avLst/>
          </a:prstGeom>
        </p:spPr>
        <p:txBody>
          <a:bodyPr spcFirstLastPara="1" wrap="square" lIns="91425" tIns="91425" rIns="91425" bIns="91425" anchor="ctr" anchorCtr="0">
            <a:noAutofit/>
          </a:bodyPr>
          <a:lstStyle/>
          <a:p>
            <a:pPr marL="457200" lvl="0" indent="-330200" rtl="0">
              <a:spcBef>
                <a:spcPts val="0"/>
              </a:spcBef>
              <a:spcAft>
                <a:spcPts val="0"/>
              </a:spcAft>
              <a:buClr>
                <a:schemeClr val="dk1"/>
              </a:buClr>
              <a:buSzPts val="1600"/>
              <a:buChar char="→"/>
            </a:pPr>
            <a:r>
              <a:rPr lang="en" sz="1600">
                <a:solidFill>
                  <a:schemeClr val="dk1"/>
                </a:solidFill>
              </a:rPr>
              <a:t>Plant materials were selected to maximize year round interest with minimal maintenance</a:t>
            </a:r>
            <a:endParaRPr sz="1600" dirty="0">
              <a:solidFill>
                <a:schemeClr val="dk1"/>
              </a:solidFill>
            </a:endParaRPr>
          </a:p>
          <a:p>
            <a:pPr marL="457200" lvl="0" indent="-330200" rtl="0">
              <a:spcBef>
                <a:spcPts val="0"/>
              </a:spcBef>
              <a:spcAft>
                <a:spcPts val="0"/>
              </a:spcAft>
              <a:buClr>
                <a:schemeClr val="dk1"/>
              </a:buClr>
              <a:buSzPts val="1600"/>
              <a:buChar char="→"/>
            </a:pPr>
            <a:r>
              <a:rPr lang="en" sz="1600">
                <a:solidFill>
                  <a:schemeClr val="dk1"/>
                </a:solidFill>
              </a:rPr>
              <a:t>Evergreen species have been placed to provide adequate screening from adjacent properties</a:t>
            </a:r>
            <a:endParaRPr sz="1600" dirty="0">
              <a:solidFill>
                <a:schemeClr val="dk1"/>
              </a:solidFill>
            </a:endParaRPr>
          </a:p>
          <a:p>
            <a:pPr marL="457200" lvl="0" indent="-330200" rtl="0">
              <a:spcBef>
                <a:spcPts val="0"/>
              </a:spcBef>
              <a:spcAft>
                <a:spcPts val="0"/>
              </a:spcAft>
              <a:buClr>
                <a:schemeClr val="dk1"/>
              </a:buClr>
              <a:buSzPts val="1600"/>
              <a:buChar char="→"/>
            </a:pPr>
            <a:r>
              <a:rPr lang="en" sz="1600">
                <a:solidFill>
                  <a:schemeClr val="dk1"/>
                </a:solidFill>
              </a:rPr>
              <a:t>A new irrigation system which takes advantage of technology will help reduce water usage and maintenance issues while keeping the new landscape healthy and vibrant</a:t>
            </a:r>
            <a:endParaRPr sz="1600" dirty="0">
              <a:solidFill>
                <a:schemeClr val="dk1"/>
              </a:solidFill>
            </a:endParaRPr>
          </a:p>
        </p:txBody>
      </p:sp>
      <p:sp>
        <p:nvSpPr>
          <p:cNvPr id="135" name="Google Shape;135;p25"/>
          <p:cNvSpPr txBox="1"/>
          <p:nvPr/>
        </p:nvSpPr>
        <p:spPr>
          <a:xfrm>
            <a:off x="504450" y="445100"/>
            <a:ext cx="3452100" cy="722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r>
              <a:rPr lang="en" sz="1800">
                <a:solidFill>
                  <a:schemeClr val="dk1"/>
                </a:solidFill>
                <a:latin typeface="Old Standard TT"/>
                <a:ea typeface="Old Standard TT"/>
                <a:cs typeface="Old Standard TT"/>
                <a:sym typeface="Old Standard TT"/>
              </a:rPr>
              <a:t>New landscaping is both functional and aesthetic.</a:t>
            </a: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1000"/>
                                        <p:tgtEl>
                                          <p:spTgt spid="13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 calcmode="lin" valueType="num">
                                      <p:cBhvr additive="base">
                                        <p:cTn id="12" dur="1000"/>
                                        <p:tgtEl>
                                          <p:spTgt spid="134">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 calcmode="lin" valueType="num">
                                      <p:cBhvr additive="base">
                                        <p:cTn id="17" dur="1000"/>
                                        <p:tgtEl>
                                          <p:spTgt spid="134">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rtl="0">
              <a:lnSpc>
                <a:spcPct val="115000"/>
              </a:lnSpc>
              <a:spcBef>
                <a:spcPts val="0"/>
              </a:spcBef>
              <a:spcAft>
                <a:spcPts val="1600"/>
              </a:spcAft>
              <a:buClr>
                <a:schemeClr val="dk1"/>
              </a:buClr>
              <a:buSzPts val="1100"/>
              <a:buFont typeface="Arial"/>
              <a:buNone/>
            </a:pPr>
            <a:r>
              <a:rPr lang="en" sz="1400"/>
              <a:t>Installation of much improved identification signage for walkers and vehicles traveling Beckwith and Parsons Street</a:t>
            </a:r>
            <a:endParaRPr sz="1400" dirty="0"/>
          </a:p>
        </p:txBody>
      </p:sp>
      <p:pic>
        <p:nvPicPr>
          <p:cNvPr id="141" name="Google Shape;141;p26"/>
          <p:cNvPicPr preferRelativeResize="0"/>
          <p:nvPr/>
        </p:nvPicPr>
        <p:blipFill rotWithShape="1">
          <a:blip r:embed="rId3">
            <a:alphaModFix/>
          </a:blip>
          <a:srcRect/>
          <a:stretch/>
        </p:blipFill>
        <p:spPr>
          <a:xfrm>
            <a:off x="2173875" y="445600"/>
            <a:ext cx="5321976" cy="354797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p:cNvPicPr preferRelativeResize="0"/>
          <p:nvPr/>
        </p:nvPicPr>
        <p:blipFill rotWithShape="1">
          <a:blip r:embed="rId3">
            <a:alphaModFix/>
          </a:blip>
          <a:srcRect/>
          <a:stretch/>
        </p:blipFill>
        <p:spPr>
          <a:xfrm>
            <a:off x="2251950" y="1499400"/>
            <a:ext cx="5377126" cy="3584750"/>
          </a:xfrm>
          <a:prstGeom prst="rect">
            <a:avLst/>
          </a:prstGeom>
          <a:noFill/>
          <a:ln w="28575" cap="flat" cmpd="sng">
            <a:solidFill>
              <a:srgbClr val="000000"/>
            </a:solidFill>
            <a:prstDash val="solid"/>
            <a:round/>
            <a:headEnd type="none" w="sm" len="sm"/>
            <a:tailEnd type="none" w="sm" len="sm"/>
          </a:ln>
        </p:spPr>
      </p:pic>
      <p:pic>
        <p:nvPicPr>
          <p:cNvPr id="147" name="Google Shape;147;p27"/>
          <p:cNvPicPr preferRelativeResize="0"/>
          <p:nvPr/>
        </p:nvPicPr>
        <p:blipFill>
          <a:blip r:embed="rId4">
            <a:alphaModFix/>
          </a:blip>
          <a:stretch>
            <a:fillRect/>
          </a:stretch>
        </p:blipFill>
        <p:spPr>
          <a:xfrm>
            <a:off x="247300" y="243950"/>
            <a:ext cx="4075226" cy="2716800"/>
          </a:xfrm>
          <a:prstGeom prst="rect">
            <a:avLst/>
          </a:prstGeom>
          <a:noFill/>
          <a:ln w="19050" cap="flat" cmpd="sng">
            <a:solidFill>
              <a:srgbClr val="434343"/>
            </a:solidFill>
            <a:prstDash val="solid"/>
            <a:round/>
            <a:headEnd type="none" w="sm" len="sm"/>
            <a:tailEnd type="none" w="sm" len="sm"/>
          </a:ln>
        </p:spPr>
      </p:pic>
      <p:pic>
        <p:nvPicPr>
          <p:cNvPr id="148" name="Google Shape;148;p27"/>
          <p:cNvPicPr preferRelativeResize="0"/>
          <p:nvPr/>
        </p:nvPicPr>
        <p:blipFill>
          <a:blip r:embed="rId5">
            <a:alphaModFix/>
          </a:blip>
          <a:stretch>
            <a:fillRect/>
          </a:stretch>
        </p:blipFill>
        <p:spPr>
          <a:xfrm>
            <a:off x="4688500" y="1145187"/>
            <a:ext cx="4279724" cy="2853125"/>
          </a:xfrm>
          <a:prstGeom prst="rect">
            <a:avLst/>
          </a:prstGeom>
          <a:noFill/>
          <a:ln w="2857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1000"/>
                                        <p:tgtEl>
                                          <p:spTgt spid="146"/>
                                        </p:tgtEl>
                                        <p:attrNameLst>
                                          <p:attrName>ppt_w</p:attrName>
                                        </p:attrNameLst>
                                      </p:cBhvr>
                                      <p:tavLst>
                                        <p:tav tm="0">
                                          <p:val>
                                            <p:strVal val="0"/>
                                          </p:val>
                                        </p:tav>
                                        <p:tav tm="100000">
                                          <p:val>
                                            <p:strVal val="#ppt_w"/>
                                          </p:val>
                                        </p:tav>
                                      </p:tavLst>
                                    </p:anim>
                                    <p:anim calcmode="lin" valueType="num">
                                      <p:cBhvr additive="base">
                                        <p:cTn id="8" dur="10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1000"/>
                                        <p:tgtEl>
                                          <p:spTgt spid="147"/>
                                        </p:tgtEl>
                                        <p:attrNameLst>
                                          <p:attrName>ppt_w</p:attrName>
                                        </p:attrNameLst>
                                      </p:cBhvr>
                                      <p:tavLst>
                                        <p:tav tm="0">
                                          <p:val>
                                            <p:strVal val="0"/>
                                          </p:val>
                                        </p:tav>
                                        <p:tav tm="100000">
                                          <p:val>
                                            <p:strVal val="#ppt_w"/>
                                          </p:val>
                                        </p:tav>
                                      </p:tavLst>
                                    </p:anim>
                                    <p:anim calcmode="lin" valueType="num">
                                      <p:cBhvr additive="base">
                                        <p:cTn id="14" dur="1000"/>
                                        <p:tgtEl>
                                          <p:spTgt spid="147"/>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8"/>
                                        </p:tgtEl>
                                        <p:attrNameLst>
                                          <p:attrName>style.visibility</p:attrName>
                                        </p:attrNameLst>
                                      </p:cBhvr>
                                      <p:to>
                                        <p:strVal val="visible"/>
                                      </p:to>
                                    </p:set>
                                    <p:anim calcmode="lin" valueType="num">
                                      <p:cBhvr additive="base">
                                        <p:cTn id="19" dur="1000"/>
                                        <p:tgtEl>
                                          <p:spTgt spid="148"/>
                                        </p:tgtEl>
                                        <p:attrNameLst>
                                          <p:attrName>ppt_w</p:attrName>
                                        </p:attrNameLst>
                                      </p:cBhvr>
                                      <p:tavLst>
                                        <p:tav tm="0">
                                          <p:val>
                                            <p:strVal val="0"/>
                                          </p:val>
                                        </p:tav>
                                        <p:tav tm="100000">
                                          <p:val>
                                            <p:strVal val="#ppt_w"/>
                                          </p:val>
                                        </p:tav>
                                      </p:tavLst>
                                    </p:anim>
                                    <p:anim calcmode="lin" valueType="num">
                                      <p:cBhvr additive="base">
                                        <p:cTn id="20" dur="1000"/>
                                        <p:tgtEl>
                                          <p:spTgt spid="1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Brawley Drive Pedestrian Walkway and Greenspace </a:t>
            </a:r>
            <a:endParaRPr dirty="0"/>
          </a:p>
        </p:txBody>
      </p:sp>
      <p:pic>
        <p:nvPicPr>
          <p:cNvPr id="154" name="Google Shape;154;p28"/>
          <p:cNvPicPr preferRelativeResize="0"/>
          <p:nvPr/>
        </p:nvPicPr>
        <p:blipFill>
          <a:blip r:embed="rId3">
            <a:alphaModFix/>
          </a:blip>
          <a:stretch>
            <a:fillRect/>
          </a:stretch>
        </p:blipFill>
        <p:spPr>
          <a:xfrm>
            <a:off x="1020225" y="304800"/>
            <a:ext cx="7103550" cy="3925775"/>
          </a:xfrm>
          <a:prstGeom prst="rect">
            <a:avLst/>
          </a:prstGeom>
          <a:noFill/>
          <a:ln w="19050" cap="flat" cmpd="sng">
            <a:solidFill>
              <a:srgbClr val="434343"/>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Features</a:t>
            </a:r>
            <a:endParaRPr dirty="0"/>
          </a:p>
        </p:txBody>
      </p:sp>
      <p:sp>
        <p:nvSpPr>
          <p:cNvPr id="160" name="Google Shape;160;p2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Underground retention pond collects rain and runoff water and carries excess water to the sewer and a rain garden found in the lower garden</a:t>
            </a:r>
            <a:endParaRPr sz="1400" dirty="0"/>
          </a:p>
          <a:p>
            <a:pPr marL="457200" lvl="0" indent="-317500" rtl="0">
              <a:spcBef>
                <a:spcPts val="0"/>
              </a:spcBef>
              <a:spcAft>
                <a:spcPts val="0"/>
              </a:spcAft>
              <a:buSzPts val="1400"/>
              <a:buChar char="➔"/>
            </a:pPr>
            <a:r>
              <a:rPr lang="en" sz="1400"/>
              <a:t>Drainage pipe found on the roof was connected to new retention pond</a:t>
            </a:r>
            <a:endParaRPr sz="1400" dirty="0"/>
          </a:p>
          <a:p>
            <a:pPr marL="457200" lvl="0" indent="-317500" rtl="0">
              <a:spcBef>
                <a:spcPts val="0"/>
              </a:spcBef>
              <a:spcAft>
                <a:spcPts val="0"/>
              </a:spcAft>
              <a:buSzPts val="1400"/>
              <a:buChar char="➔"/>
            </a:pPr>
            <a:r>
              <a:rPr lang="en" sz="1400"/>
              <a:t>All lighting was replaced with LED lighting</a:t>
            </a:r>
            <a:endParaRPr sz="1400" dirty="0"/>
          </a:p>
          <a:p>
            <a:pPr marL="457200" lvl="0" indent="-317500" rtl="0">
              <a:spcBef>
                <a:spcPts val="0"/>
              </a:spcBef>
              <a:spcAft>
                <a:spcPts val="0"/>
              </a:spcAft>
              <a:buSzPts val="1400"/>
              <a:buChar char="➔"/>
            </a:pPr>
            <a:r>
              <a:rPr lang="en" sz="1400"/>
              <a:t>Widened the front steps and added an handicap access ramp; the steps, access ramp, and surrounding walkway access was rebuilt with granite</a:t>
            </a:r>
            <a:endParaRPr sz="1400" dirty="0"/>
          </a:p>
          <a:p>
            <a:pPr marL="457200" lvl="0" indent="-317500" rtl="0">
              <a:spcBef>
                <a:spcPts val="0"/>
              </a:spcBef>
              <a:spcAft>
                <a:spcPts val="0"/>
              </a:spcAft>
              <a:buSzPts val="1400"/>
              <a:buChar char="➔"/>
            </a:pPr>
            <a:r>
              <a:rPr lang="en" sz="1400"/>
              <a:t>Existing statue built during the 1996 Olympics remained in the same location</a:t>
            </a:r>
            <a:endParaRPr sz="1400" dirty="0"/>
          </a:p>
          <a:p>
            <a:pPr marL="457200" lvl="0" indent="-317500" rtl="0">
              <a:spcBef>
                <a:spcPts val="0"/>
              </a:spcBef>
              <a:spcAft>
                <a:spcPts val="0"/>
              </a:spcAft>
              <a:buSzPts val="1400"/>
              <a:buChar char="➔"/>
            </a:pPr>
            <a:r>
              <a:rPr lang="en" sz="1400"/>
              <a:t>Added outdoor seating with tables and overhead covering located just exterior of the new Woodi Cafe</a:t>
            </a:r>
            <a:endParaRPr sz="1400" dirty="0"/>
          </a:p>
          <a:p>
            <a:pPr marL="457200" lvl="0" indent="-317500" rtl="0">
              <a:spcBef>
                <a:spcPts val="0"/>
              </a:spcBef>
              <a:spcAft>
                <a:spcPts val="0"/>
              </a:spcAft>
              <a:buSzPts val="1400"/>
              <a:buChar char="➔"/>
            </a:pPr>
            <a:r>
              <a:rPr lang="en" sz="1400"/>
              <a:t>Vehicle blockades are removable to allow for vendors or performances</a:t>
            </a:r>
            <a:endParaRPr sz="1400" dirty="0"/>
          </a:p>
          <a:p>
            <a:pPr marL="457200" lvl="0" indent="-317500" rtl="0">
              <a:spcBef>
                <a:spcPts val="0"/>
              </a:spcBef>
              <a:spcAft>
                <a:spcPts val="0"/>
              </a:spcAft>
              <a:buSzPts val="1400"/>
              <a:buChar char="➔"/>
            </a:pPr>
            <a:r>
              <a:rPr lang="en" sz="1400"/>
              <a:t>Cluttered power and transmissions lines were ran underground; planted trees complying with Georgia Power regulations</a:t>
            </a:r>
            <a:endParaRPr sz="1400" dirty="0"/>
          </a:p>
          <a:p>
            <a:pPr marL="457200" lvl="0" indent="-317500">
              <a:spcBef>
                <a:spcPts val="0"/>
              </a:spcBef>
              <a:spcAft>
                <a:spcPts val="0"/>
              </a:spcAft>
              <a:buSzPts val="1400"/>
              <a:buChar char="➔"/>
            </a:pPr>
            <a:r>
              <a:rPr lang="en" sz="1400"/>
              <a:t>Vocal plans to further extend the pedestrian walkway to Martin Luther King Jr. Drive are still in the works</a:t>
            </a:r>
            <a:endParaRP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90249" y="526350"/>
            <a:ext cx="7978341"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Project Funding Resources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1039650"/>
            <a:ext cx="8520600" cy="2106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12500" dirty="0"/>
              <a:t>$2,674,356</a:t>
            </a:r>
            <a:endParaRPr sz="12500" dirty="0"/>
          </a:p>
        </p:txBody>
      </p:sp>
      <p:sp>
        <p:nvSpPr>
          <p:cNvPr id="171" name="Google Shape;171;p3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b="1" dirty="0"/>
              <a:t>Total Project Allocation</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83" name="Google Shape;183;p33"/>
          <p:cNvSpPr txBox="1">
            <a:spLocks noGrp="1"/>
          </p:cNvSpPr>
          <p:nvPr>
            <p:ph type="body" idx="1"/>
          </p:nvPr>
        </p:nvSpPr>
        <p:spPr>
          <a:xfrm>
            <a:off x="311700" y="210509"/>
            <a:ext cx="8520600" cy="4775931"/>
          </a:xfrm>
          <a:prstGeom prst="rect">
            <a:avLst/>
          </a:prstGeom>
        </p:spPr>
        <p:txBody>
          <a:bodyPr spcFirstLastPara="1" wrap="square" lIns="91425" tIns="91425" rIns="91425" bIns="91425" anchor="t" anchorCtr="0">
            <a:noAutofit/>
          </a:bodyPr>
          <a:lstStyle/>
          <a:p>
            <a:pPr marL="0" lvl="0" indent="0" rtl="0">
              <a:spcBef>
                <a:spcPts val="0"/>
              </a:spcBef>
              <a:spcAft>
                <a:spcPts val="600"/>
              </a:spcAft>
              <a:buNone/>
            </a:pPr>
            <a:r>
              <a:rPr lang="en" sz="4000" b="1" dirty="0"/>
              <a:t>Project funding partners </a:t>
            </a:r>
          </a:p>
          <a:p>
            <a:pPr marL="0" lvl="0" indent="0" rtl="0">
              <a:spcBef>
                <a:spcPts val="0"/>
              </a:spcBef>
              <a:spcAft>
                <a:spcPts val="600"/>
              </a:spcAft>
              <a:buNone/>
            </a:pPr>
            <a:endParaRPr lang="en-US" sz="1200" b="1" dirty="0"/>
          </a:p>
          <a:p>
            <a:pPr marL="0" indent="0">
              <a:spcAft>
                <a:spcPts val="600"/>
              </a:spcAft>
              <a:buNone/>
            </a:pPr>
            <a:r>
              <a:rPr lang="en-US" sz="3300" dirty="0"/>
              <a:t>Robert W. Woodruff Foundation</a:t>
            </a:r>
          </a:p>
          <a:p>
            <a:pPr marL="0" lvl="0" indent="0" rtl="0">
              <a:spcBef>
                <a:spcPts val="0"/>
              </a:spcBef>
              <a:spcAft>
                <a:spcPts val="600"/>
              </a:spcAft>
              <a:buNone/>
            </a:pPr>
            <a:r>
              <a:rPr lang="en-US" sz="3300" dirty="0"/>
              <a:t>AUC Woodruff Library</a:t>
            </a:r>
          </a:p>
          <a:p>
            <a:pPr marL="0" lvl="0" indent="0">
              <a:buNone/>
            </a:pPr>
            <a:r>
              <a:rPr lang="en-US" sz="3300" dirty="0"/>
              <a:t>Spelman College</a:t>
            </a:r>
          </a:p>
          <a:p>
            <a:pPr marL="0" lvl="0" indent="0">
              <a:buNone/>
            </a:pPr>
            <a:r>
              <a:rPr lang="en-US" sz="3300" dirty="0"/>
              <a:t>Morehouse College</a:t>
            </a:r>
          </a:p>
          <a:p>
            <a:pPr marL="0" lvl="0" indent="0">
              <a:buNone/>
            </a:pPr>
            <a:r>
              <a:rPr lang="en-US" sz="3300" dirty="0"/>
              <a:t>Clark Atlanta University</a:t>
            </a:r>
          </a:p>
          <a:p>
            <a:pPr marL="0" lvl="0" indent="0">
              <a:buNone/>
            </a:pPr>
            <a:r>
              <a:rPr lang="en-US" sz="3300" dirty="0"/>
              <a:t>Interdenominational Theological Center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Brawley Drive Pedestrian Walkway and Greenspace </a:t>
            </a:r>
            <a:endParaRPr dirty="0"/>
          </a:p>
        </p:txBody>
      </p:sp>
      <p:pic>
        <p:nvPicPr>
          <p:cNvPr id="73" name="Google Shape;73;p15"/>
          <p:cNvPicPr preferRelativeResize="0"/>
          <p:nvPr/>
        </p:nvPicPr>
        <p:blipFill>
          <a:blip r:embed="rId3">
            <a:alphaModFix/>
          </a:blip>
          <a:stretch>
            <a:fillRect/>
          </a:stretch>
        </p:blipFill>
        <p:spPr>
          <a:xfrm>
            <a:off x="1020225" y="304800"/>
            <a:ext cx="7103550" cy="3925775"/>
          </a:xfrm>
          <a:prstGeom prst="rect">
            <a:avLst/>
          </a:prstGeom>
          <a:noFill/>
          <a:ln w="19050" cap="flat" cmpd="sng">
            <a:solidFill>
              <a:srgbClr val="434343"/>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5"/>
          <p:cNvSpPr txBox="1">
            <a:spLocks noGrp="1"/>
          </p:cNvSpPr>
          <p:nvPr>
            <p:ph type="title"/>
          </p:nvPr>
        </p:nvSpPr>
        <p:spPr>
          <a:xfrm>
            <a:off x="290945" y="526350"/>
            <a:ext cx="4416137"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NeighborhoodPartners &amp;</a:t>
            </a:r>
            <a:br>
              <a:rPr lang="en" dirty="0"/>
            </a:br>
            <a:r>
              <a:rPr lang="en" dirty="0"/>
              <a:t>Stakeholders</a:t>
            </a:r>
            <a:endParaRPr dirty="0"/>
          </a:p>
        </p:txBody>
      </p:sp>
      <p:sp>
        <p:nvSpPr>
          <p:cNvPr id="195" name="Google Shape;195;p35"/>
          <p:cNvSpPr txBox="1"/>
          <p:nvPr/>
        </p:nvSpPr>
        <p:spPr>
          <a:xfrm>
            <a:off x="5026950" y="744875"/>
            <a:ext cx="3343800" cy="108466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i="1" dirty="0">
                <a:solidFill>
                  <a:srgbClr val="EFEFEF"/>
                </a:solidFill>
                <a:latin typeface="Lora"/>
                <a:ea typeface="Lora"/>
                <a:cs typeface="Lora"/>
                <a:sym typeface="Lora"/>
              </a:rPr>
              <a:t>Neighborhood Planning Unit - T</a:t>
            </a:r>
            <a:endParaRPr sz="3000" i="1" dirty="0">
              <a:solidFill>
                <a:srgbClr val="EFEFEF"/>
              </a:solidFill>
              <a:latin typeface="Lora"/>
              <a:ea typeface="Lora"/>
              <a:cs typeface="Lora"/>
              <a:sym typeface="Lora"/>
            </a:endParaRPr>
          </a:p>
        </p:txBody>
      </p:sp>
      <p:sp>
        <p:nvSpPr>
          <p:cNvPr id="196" name="Google Shape;196;p35"/>
          <p:cNvSpPr txBox="1"/>
          <p:nvPr/>
        </p:nvSpPr>
        <p:spPr>
          <a:xfrm>
            <a:off x="4707082" y="3313964"/>
            <a:ext cx="4295264" cy="16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i="1" dirty="0">
                <a:solidFill>
                  <a:srgbClr val="EFEFEF"/>
                </a:solidFill>
                <a:latin typeface="Lora"/>
                <a:ea typeface="Lora"/>
                <a:cs typeface="Lora"/>
                <a:sym typeface="Lora"/>
              </a:rPr>
              <a:t>Atlanta University Center Neighborhood Association (AUCNA)</a:t>
            </a:r>
            <a:endParaRPr sz="3000" i="1" dirty="0">
              <a:solidFill>
                <a:srgbClr val="EFEFEF"/>
              </a:solidFill>
              <a:latin typeface="Lora"/>
              <a:ea typeface="Lora"/>
              <a:cs typeface="Lora"/>
              <a:sym typeface="Lora"/>
            </a:endParaRPr>
          </a:p>
        </p:txBody>
      </p:sp>
      <p:sp>
        <p:nvSpPr>
          <p:cNvPr id="5" name="Google Shape;195;p35"/>
          <p:cNvSpPr txBox="1"/>
          <p:nvPr/>
        </p:nvSpPr>
        <p:spPr>
          <a:xfrm>
            <a:off x="4959599" y="2213695"/>
            <a:ext cx="3478501" cy="71610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3000" i="1" dirty="0">
                <a:solidFill>
                  <a:srgbClr val="EFEFEF"/>
                </a:solidFill>
                <a:latin typeface="Lora"/>
                <a:ea typeface="Lora"/>
                <a:cs typeface="Lora"/>
                <a:sym typeface="Lora"/>
              </a:rPr>
              <a:t>AUC Consortium</a:t>
            </a:r>
            <a:endParaRPr sz="3000" i="1" dirty="0">
              <a:solidFill>
                <a:srgbClr val="EFEFEF"/>
              </a:solidFill>
              <a:latin typeface="Lora"/>
              <a:ea typeface="Lora"/>
              <a:cs typeface="Lora"/>
              <a:sym typeface="Lo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title"/>
          </p:nvPr>
        </p:nvSpPr>
        <p:spPr>
          <a:xfrm>
            <a:off x="577350" y="526350"/>
            <a:ext cx="79893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12500"/>
              <a:t>Questions?</a:t>
            </a:r>
            <a:endParaRPr sz="12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Agenda</a:t>
            </a:r>
            <a:endParaRPr dirty="0"/>
          </a:p>
        </p:txBody>
      </p:sp>
      <p:sp>
        <p:nvSpPr>
          <p:cNvPr id="79" name="Google Shape;79;p16"/>
          <p:cNvSpPr txBox="1">
            <a:spLocks noGrp="1"/>
          </p:cNvSpPr>
          <p:nvPr>
            <p:ph type="subTitle" idx="1"/>
          </p:nvPr>
        </p:nvSpPr>
        <p:spPr>
          <a:xfrm>
            <a:off x="265500" y="2769000"/>
            <a:ext cx="4045200" cy="164713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600" dirty="0"/>
              <a:t>Presentation Update</a:t>
            </a:r>
          </a:p>
          <a:p>
            <a:pPr marL="0" lvl="0" indent="0">
              <a:spcBef>
                <a:spcPts val="0"/>
              </a:spcBef>
              <a:spcAft>
                <a:spcPts val="0"/>
              </a:spcAft>
              <a:buNone/>
            </a:pPr>
            <a:r>
              <a:rPr lang="en-US" sz="1600" dirty="0"/>
              <a:t>JP Brawley Greenspace &amp; Pedestrian Walkway</a:t>
            </a:r>
          </a:p>
          <a:p>
            <a:pPr marL="0" lvl="0" indent="0">
              <a:spcBef>
                <a:spcPts val="0"/>
              </a:spcBef>
              <a:spcAft>
                <a:spcPts val="0"/>
              </a:spcAft>
              <a:buNone/>
            </a:pPr>
            <a:r>
              <a:rPr lang="en-US" sz="1600" b="1" dirty="0"/>
              <a:t>University Community Development Corp. Board Presentation</a:t>
            </a:r>
          </a:p>
          <a:p>
            <a:pPr marL="0" lvl="0" indent="0">
              <a:spcBef>
                <a:spcPts val="0"/>
              </a:spcBef>
              <a:spcAft>
                <a:spcPts val="0"/>
              </a:spcAft>
              <a:buNone/>
            </a:pPr>
            <a:endParaRPr lang="en-US" sz="1600" b="1" dirty="0"/>
          </a:p>
          <a:p>
            <a:pPr marL="0" lvl="0" indent="0">
              <a:spcBef>
                <a:spcPts val="0"/>
              </a:spcBef>
              <a:spcAft>
                <a:spcPts val="0"/>
              </a:spcAft>
              <a:buNone/>
            </a:pPr>
            <a:endParaRPr sz="1600" dirty="0"/>
          </a:p>
        </p:txBody>
      </p:sp>
      <p:sp>
        <p:nvSpPr>
          <p:cNvPr id="80" name="Google Shape;80;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dirty="0"/>
              <a:t>Introductions</a:t>
            </a:r>
            <a:endParaRPr dirty="0"/>
          </a:p>
          <a:p>
            <a:pPr marL="0" lvl="0" indent="0" rtl="0">
              <a:lnSpc>
                <a:spcPct val="150000"/>
              </a:lnSpc>
              <a:spcBef>
                <a:spcPts val="1600"/>
              </a:spcBef>
              <a:spcAft>
                <a:spcPts val="0"/>
              </a:spcAft>
              <a:buNone/>
            </a:pPr>
            <a:r>
              <a:rPr lang="en" dirty="0"/>
              <a:t>Detailed Summary </a:t>
            </a:r>
            <a:endParaRPr dirty="0"/>
          </a:p>
          <a:p>
            <a:pPr marL="457200" lvl="0" indent="0" rtl="0">
              <a:lnSpc>
                <a:spcPct val="150000"/>
              </a:lnSpc>
              <a:spcBef>
                <a:spcPts val="1600"/>
              </a:spcBef>
              <a:spcAft>
                <a:spcPts val="0"/>
              </a:spcAft>
              <a:buNone/>
            </a:pPr>
            <a:r>
              <a:rPr lang="en" dirty="0"/>
              <a:t>Project background overview </a:t>
            </a:r>
            <a:endParaRPr dirty="0"/>
          </a:p>
          <a:p>
            <a:pPr marL="457200" lvl="0" indent="0" rtl="0">
              <a:lnSpc>
                <a:spcPct val="150000"/>
              </a:lnSpc>
              <a:spcBef>
                <a:spcPts val="1600"/>
              </a:spcBef>
              <a:spcAft>
                <a:spcPts val="0"/>
              </a:spcAft>
              <a:buNone/>
            </a:pPr>
            <a:r>
              <a:rPr lang="en" dirty="0"/>
              <a:t>Objectives</a:t>
            </a:r>
            <a:endParaRPr dirty="0"/>
          </a:p>
          <a:p>
            <a:pPr marL="457200" lvl="0" indent="0" rtl="0">
              <a:lnSpc>
                <a:spcPct val="150000"/>
              </a:lnSpc>
              <a:spcBef>
                <a:spcPts val="1600"/>
              </a:spcBef>
              <a:spcAft>
                <a:spcPts val="0"/>
              </a:spcAft>
              <a:buNone/>
            </a:pPr>
            <a:r>
              <a:rPr lang="en" dirty="0"/>
              <a:t>Project Conditions Met</a:t>
            </a:r>
            <a:endParaRPr dirty="0"/>
          </a:p>
          <a:p>
            <a:pPr marL="457200" lvl="0" indent="0" rtl="0">
              <a:lnSpc>
                <a:spcPct val="150000"/>
              </a:lnSpc>
              <a:spcBef>
                <a:spcPts val="1600"/>
              </a:spcBef>
              <a:spcAft>
                <a:spcPts val="0"/>
              </a:spcAft>
              <a:buNone/>
            </a:pPr>
            <a:r>
              <a:rPr lang="en" dirty="0"/>
              <a:t>Financials</a:t>
            </a:r>
            <a:endParaRPr dirty="0"/>
          </a:p>
          <a:p>
            <a:pPr marL="0" lvl="0" indent="0" rtl="0">
              <a:lnSpc>
                <a:spcPct val="150000"/>
              </a:lnSpc>
              <a:spcBef>
                <a:spcPts val="1600"/>
              </a:spcBef>
              <a:spcAft>
                <a:spcPts val="1600"/>
              </a:spcAft>
              <a:buNone/>
            </a:pPr>
            <a:r>
              <a:rPr lang="en" dirty="0"/>
              <a:t>Closing Remarks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Project Background &amp; Overview</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Project Background &amp; Overview</a:t>
            </a:r>
            <a:endParaRPr dirty="0"/>
          </a:p>
        </p:txBody>
      </p:sp>
      <p:sp>
        <p:nvSpPr>
          <p:cNvPr id="91" name="Google Shape;91;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400"/>
              <a:t>The block of James P. Brawley Avenue between Parsons and Beckwith streets abandoned by the City and now owned by the Library remains closed to traffic and has become an extension of the pedestrian mall that connects the campuses of the Atlanta University Center. The existing asphalt and traffic barriers were replaced, and the pavement and dated street lighting replaced. This Brawley Drive Pedestrian Walkway and Greenscape project has extended the spaces for student learning, collegiate gatherings, and it completes the land development work begun ten years ago. The improved area now provides an attractive campus gathering spot and an outdoor space to support curriculum and library instruction and programs. Landscape improvements included sustainable design features such as native vegetation, permeable paving surfaces, and a rainwater capture system for site irrigation. The area has improved patron safety with the installation and expansion of security features, i.e. fencing, lighting, call boxes, and security cameras. In addition, the southern and northern side yards of the library received a refreshed landscape design.</a:t>
            </a: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body" idx="1"/>
          </p:nvPr>
        </p:nvSpPr>
        <p:spPr>
          <a:xfrm>
            <a:off x="199125" y="437563"/>
            <a:ext cx="4046100" cy="4500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1600"/>
              </a:spcAft>
              <a:buNone/>
            </a:pPr>
            <a:r>
              <a:rPr lang="en" sz="1300">
                <a:solidFill>
                  <a:schemeClr val="dk1"/>
                </a:solidFill>
              </a:rPr>
              <a:t>The block of James P. Brawley Avenue between Parsons and Beckwith streets, abandoned by the City, is now owned by the Library.  Streets are now closed to vehicular traffic and James P. Brawley is an extension of the pedestrian mall that connects the campuses of the Atlanta University Center: beginning at Spelman’s backgate the walkway spans beyond the CAU classroom to the entrance of the Robert W. Library. The existing asphalt and traffic barriers were removed, and pavement replaced with new pavers and improved street lighting. This Brawley Drive Pedestrian Walkway and Greenscape project has extended the spaces for student learning, collegiate gatherings, and it completes the land development work that begun ten years ago.</a:t>
            </a:r>
            <a:endParaRPr sz="1300" dirty="0"/>
          </a:p>
        </p:txBody>
      </p:sp>
      <p:pic>
        <p:nvPicPr>
          <p:cNvPr id="97" name="Google Shape;97;p19"/>
          <p:cNvPicPr preferRelativeResize="0"/>
          <p:nvPr/>
        </p:nvPicPr>
        <p:blipFill>
          <a:blip r:embed="rId3">
            <a:alphaModFix/>
          </a:blip>
          <a:stretch>
            <a:fillRect/>
          </a:stretch>
        </p:blipFill>
        <p:spPr>
          <a:xfrm>
            <a:off x="4321425" y="760775"/>
            <a:ext cx="4822576" cy="370206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Project Objectives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Objectives</a:t>
            </a:r>
            <a:endParaRPr dirty="0"/>
          </a:p>
        </p:txBody>
      </p:sp>
      <p:sp>
        <p:nvSpPr>
          <p:cNvPr id="108" name="Google Shape;108;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ctr" anchorCtr="0">
            <a:noAutofit/>
          </a:bodyPr>
          <a:lstStyle/>
          <a:p>
            <a:pPr marL="457200" lvl="0" indent="-355600" rtl="0">
              <a:spcBef>
                <a:spcPts val="0"/>
              </a:spcBef>
              <a:spcAft>
                <a:spcPts val="0"/>
              </a:spcAft>
              <a:buSzPts val="2000"/>
              <a:buChar char="→"/>
            </a:pPr>
            <a:r>
              <a:rPr lang="en" sz="2000"/>
              <a:t>Visual improvement to the physical street and lot adjacent to the library with expected increase in land value</a:t>
            </a:r>
            <a:endParaRPr sz="2000" dirty="0"/>
          </a:p>
          <a:p>
            <a:pPr marL="457200" lvl="0" indent="-355600" rtl="0">
              <a:spcBef>
                <a:spcPts val="0"/>
              </a:spcBef>
              <a:spcAft>
                <a:spcPts val="0"/>
              </a:spcAft>
              <a:buSzPts val="2000"/>
              <a:buChar char="→"/>
            </a:pPr>
            <a:r>
              <a:rPr lang="en" sz="2000"/>
              <a:t>A safe outdoor feature linking student interaction with nature and learning</a:t>
            </a:r>
            <a:endParaRPr sz="2000" dirty="0"/>
          </a:p>
          <a:p>
            <a:pPr marL="457200" lvl="0" indent="-355600" rtl="0">
              <a:spcBef>
                <a:spcPts val="0"/>
              </a:spcBef>
              <a:spcAft>
                <a:spcPts val="0"/>
              </a:spcAft>
              <a:buSzPts val="2000"/>
              <a:buChar char="→"/>
            </a:pPr>
            <a:r>
              <a:rPr lang="en" sz="2000"/>
              <a:t>Enhancement of the library’s entry experience and creation of a venue for informal student interactions and a place to meet and greet</a:t>
            </a:r>
            <a:endParaRPr sz="2000" dirty="0"/>
          </a:p>
          <a:p>
            <a:pPr marL="457200" lvl="0" indent="-355600" rtl="0">
              <a:spcBef>
                <a:spcPts val="0"/>
              </a:spcBef>
              <a:spcAft>
                <a:spcPts val="0"/>
              </a:spcAft>
              <a:buSzPts val="2000"/>
              <a:buChar char="→"/>
            </a:pPr>
            <a:r>
              <a:rPr lang="en" sz="2000"/>
              <a:t>Space to accommodate small scale events for teaching and learning with designed durability for low maintenance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1000"/>
                                        <p:tgtEl>
                                          <p:spTgt spid="1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 calcmode="lin" valueType="num">
                                      <p:cBhvr additive="base">
                                        <p:cTn id="12" dur="1000"/>
                                        <p:tgtEl>
                                          <p:spTgt spid="10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 calcmode="lin" valueType="num">
                                      <p:cBhvr additive="base">
                                        <p:cTn id="17" dur="1000"/>
                                        <p:tgtEl>
                                          <p:spTgt spid="10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 calcmode="lin" valueType="num">
                                      <p:cBhvr additive="base">
                                        <p:cTn id="22" dur="1000"/>
                                        <p:tgtEl>
                                          <p:spTgt spid="108">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Conditions Met</a:t>
            </a:r>
            <a:endParaRPr dirty="0"/>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913</Words>
  <Application>Microsoft Office PowerPoint</Application>
  <PresentationFormat>On-screen Show (16:9)</PresentationFormat>
  <Paragraphs>71</Paragraphs>
  <Slides>21</Slides>
  <Notes>21</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Old Standard TT</vt:lpstr>
      <vt:lpstr>Arial</vt:lpstr>
      <vt:lpstr>Lora</vt:lpstr>
      <vt:lpstr>Paperback</vt:lpstr>
      <vt:lpstr>Brawley Drive Pedestrian Walkway &amp; Greenspace Project Grant Final Report</vt:lpstr>
      <vt:lpstr>PowerPoint Presentation</vt:lpstr>
      <vt:lpstr>Agenda</vt:lpstr>
      <vt:lpstr>Project Background &amp; Overview</vt:lpstr>
      <vt:lpstr>Project Background &amp; Overview</vt:lpstr>
      <vt:lpstr>PowerPoint Presentation</vt:lpstr>
      <vt:lpstr>Project Objectives</vt:lpstr>
      <vt:lpstr>Objectives</vt:lpstr>
      <vt:lpstr>Conditions Met</vt:lpstr>
      <vt:lpstr>PowerPoint Presentation</vt:lpstr>
      <vt:lpstr>PowerPoint Presentation</vt:lpstr>
      <vt:lpstr>PowerPoint Presentation</vt:lpstr>
      <vt:lpstr>PowerPoint Presentation</vt:lpstr>
      <vt:lpstr>PowerPoint Presentation</vt:lpstr>
      <vt:lpstr>PowerPoint Presentation</vt:lpstr>
      <vt:lpstr>Project Features</vt:lpstr>
      <vt:lpstr>Project Funding Resources </vt:lpstr>
      <vt:lpstr>$2,674,356</vt:lpstr>
      <vt:lpstr>PowerPoint Presentation</vt:lpstr>
      <vt:lpstr>NeighborhoodPartners &amp; Stakeholders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Brawley Drive Pedestrian Walkway &amp; Greenspace Project Grant Final Report</dc:title>
  <dc:creator>Eric Miller</dc:creator>
  <cp:lastModifiedBy>Hudgins, Jason</cp:lastModifiedBy>
  <cp:revision>11</cp:revision>
  <dcterms:modified xsi:type="dcterms:W3CDTF">2020-04-07T19:51:33Z</dcterms:modified>
</cp:coreProperties>
</file>